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58" r:id="rId4"/>
    <p:sldId id="259" r:id="rId5"/>
    <p:sldId id="261" r:id="rId6"/>
    <p:sldId id="262" r:id="rId7"/>
    <p:sldId id="263" r:id="rId8"/>
    <p:sldId id="264" r:id="rId9"/>
    <p:sldId id="265" r:id="rId10"/>
    <p:sldId id="266" r:id="rId11"/>
    <p:sldId id="271" r:id="rId12"/>
    <p:sldId id="267" r:id="rId13"/>
    <p:sldId id="272" r:id="rId14"/>
    <p:sldId id="273" r:id="rId15"/>
    <p:sldId id="275" r:id="rId16"/>
    <p:sldId id="274" r:id="rId17"/>
    <p:sldId id="276" r:id="rId18"/>
    <p:sldId id="277" r:id="rId19"/>
    <p:sldId id="278" r:id="rId20"/>
    <p:sldId id="279" r:id="rId21"/>
    <p:sldId id="280" r:id="rId22"/>
    <p:sldId id="307" r:id="rId23"/>
    <p:sldId id="281" r:id="rId24"/>
    <p:sldId id="282" r:id="rId25"/>
    <p:sldId id="283" r:id="rId26"/>
    <p:sldId id="284" r:id="rId27"/>
    <p:sldId id="285" r:id="rId28"/>
    <p:sldId id="286" r:id="rId29"/>
    <p:sldId id="287" r:id="rId30"/>
    <p:sldId id="308" r:id="rId31"/>
    <p:sldId id="288" r:id="rId32"/>
    <p:sldId id="289" r:id="rId33"/>
    <p:sldId id="290" r:id="rId34"/>
    <p:sldId id="291" r:id="rId35"/>
    <p:sldId id="292" r:id="rId36"/>
    <p:sldId id="309" r:id="rId37"/>
    <p:sldId id="293" r:id="rId38"/>
    <p:sldId id="294" r:id="rId39"/>
    <p:sldId id="295" r:id="rId40"/>
    <p:sldId id="296" r:id="rId41"/>
    <p:sldId id="297" r:id="rId42"/>
    <p:sldId id="298" r:id="rId43"/>
    <p:sldId id="299" r:id="rId44"/>
    <p:sldId id="300" r:id="rId45"/>
    <p:sldId id="301" r:id="rId46"/>
    <p:sldId id="302" r:id="rId47"/>
    <p:sldId id="310" r:id="rId48"/>
    <p:sldId id="311" r:id="rId49"/>
    <p:sldId id="315" r:id="rId50"/>
    <p:sldId id="316" r:id="rId51"/>
    <p:sldId id="312" r:id="rId52"/>
    <p:sldId id="31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48F96-15BF-4F6A-934F-7C65EAF4B6BD}" v="78" dt="2024-04-15T09:19:5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26E6-6262-2E5E-ADCF-4159A94D7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880310-A664-DA9E-14CE-B0E3FDE45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465F6E-DEBF-4F96-84F0-13961804648C}"/>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98A2697-5123-3D94-66CF-BAD65134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F60A8-90F4-35A3-FFC7-A13DA1CAD8D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325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8FFA-BC8E-DA3F-A6F9-3511AD2E3A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7BEB39-2C17-7354-1571-C4BE6E833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2CAFB8-6D76-1892-9B68-D5EF73A0243F}"/>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DC5DC3FD-5DDD-AAAD-F562-758744A36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A9F0B-9378-E01D-BC09-815A1D89BAE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78589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D299B-23B7-D864-9F4C-0BF9C4BCA4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A0E677-BF5C-103F-5412-440BB60C3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397C22-38D0-5973-52C3-DFB7769656F4}"/>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6653C82-880F-D8D4-7E11-4DBACCE3D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EFD45-8E68-6E96-4ACD-B70264CCC195}"/>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0579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93D-1F1C-37F7-D4B3-7AEAE366B2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0AA0E2-3890-A499-5B0F-6F6FC1FDA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9E183-274B-3B5D-2E42-B3A724504A6E}"/>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ACB2DA85-34FA-1332-D2E7-66040BF5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E3B16-D6DC-6FA5-533A-D3CDA7BC9AE9}"/>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39475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3EC7-1CAF-D8F1-5F16-3341910FF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36A77E-9928-9BB0-8DF8-B6E78CF438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9A8364-1A11-6541-A9CB-F233F73DB5F9}"/>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5" name="Footer Placeholder 4">
            <a:extLst>
              <a:ext uri="{FF2B5EF4-FFF2-40B4-BE49-F238E27FC236}">
                <a16:creationId xmlns:a16="http://schemas.microsoft.com/office/drawing/2014/main" id="{41F3FE26-7D8A-2EC7-05FE-51A625B9A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5CD09-E074-9BD7-AB5C-44E72A92C1C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2836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9815-985E-23A1-777E-9080E55F9D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A784E9-1E80-0F6E-0883-87DBE0220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31DD39-20C8-5E26-12E6-66559C1B7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2D640D-DF68-72F9-65ED-CB98FAF3DBCE}"/>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D12046DC-53F6-6699-D835-1A0FE4E91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CC37C-5E83-96D9-C817-969BFC65A673}"/>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06404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1C36-53D0-6152-C360-FC9681361B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D486A7-EDB1-E6B2-DC25-D2DE8EA19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7444B-BF6E-2E25-F000-7F406D997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735E6E-FB1C-B5D6-565E-9D4E8DFEB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4124B-6B3D-AF69-F057-A1C19CF4D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90399D-BD50-87B3-B90A-A649430C3616}"/>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8" name="Footer Placeholder 7">
            <a:extLst>
              <a:ext uri="{FF2B5EF4-FFF2-40B4-BE49-F238E27FC236}">
                <a16:creationId xmlns:a16="http://schemas.microsoft.com/office/drawing/2014/main" id="{1E3FF631-6D3F-2B9E-3661-86B50F623E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68746F-33ED-DCCD-DE04-04199F2B20F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87601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A685-A967-E140-2420-E33A3C2336A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49E089-1CE1-AF98-C4DF-86A8A65273ED}"/>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4" name="Footer Placeholder 3">
            <a:extLst>
              <a:ext uri="{FF2B5EF4-FFF2-40B4-BE49-F238E27FC236}">
                <a16:creationId xmlns:a16="http://schemas.microsoft.com/office/drawing/2014/main" id="{0B22EFE3-A8A3-8864-C670-54E191F374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0EC713-9653-2666-4CAA-E5991A4E163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8053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DD0F9-1733-4BB6-AE57-40E32EFBB8C2}"/>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3" name="Footer Placeholder 2">
            <a:extLst>
              <a:ext uri="{FF2B5EF4-FFF2-40B4-BE49-F238E27FC236}">
                <a16:creationId xmlns:a16="http://schemas.microsoft.com/office/drawing/2014/main" id="{603BEC40-8A0C-0766-7ADF-7AA2562598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BFC5D-E180-BF85-9CED-54B4B9D5A97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905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B4ED-30F2-DC82-1EA7-D4336A139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51651F-D4B7-9700-394A-8B089EF74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748EF3-4C6F-3E41-5A73-13FFAA9C1C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F6081-7D3D-AD6A-B814-87181E123E61}"/>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EC95C6FD-47DD-A065-A2BE-8940B58A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43FB5-AE5E-0F25-EAA5-A1903F891E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60840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43B0-1BE7-8FF9-4EA1-6482A082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419114-E869-8DF9-2E03-20BD2217E7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076662-202E-92C2-3C7F-1BD565318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B73CF-DD07-3233-5EEC-F9897C7352C4}"/>
              </a:ext>
            </a:extLst>
          </p:cNvPr>
          <p:cNvSpPr>
            <a:spLocks noGrp="1"/>
          </p:cNvSpPr>
          <p:nvPr>
            <p:ph type="dt" sz="half" idx="10"/>
          </p:nvPr>
        </p:nvSpPr>
        <p:spPr/>
        <p:txBody>
          <a:bodyPr/>
          <a:lstStyle/>
          <a:p>
            <a:fld id="{B6D41BCC-AD73-4203-A5A6-E62EB28B0FE6}" type="datetimeFigureOut">
              <a:rPr lang="en-US" smtClean="0"/>
              <a:t>4/15/2024</a:t>
            </a:fld>
            <a:endParaRPr lang="en-US"/>
          </a:p>
        </p:txBody>
      </p:sp>
      <p:sp>
        <p:nvSpPr>
          <p:cNvPr id="6" name="Footer Placeholder 5">
            <a:extLst>
              <a:ext uri="{FF2B5EF4-FFF2-40B4-BE49-F238E27FC236}">
                <a16:creationId xmlns:a16="http://schemas.microsoft.com/office/drawing/2014/main" id="{AE2E3E41-1805-58DD-76AE-64BADE1C0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FF2C-58D9-D91A-942E-C0937A0106C7}"/>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20258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92BF52-48DC-045C-952E-CE97358B4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2F3159-FEED-D038-7083-F23C9BEC8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2EF36E-6101-9CB7-0508-C7B4473961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D41BCC-AD73-4203-A5A6-E62EB28B0FE6}" type="datetimeFigureOut">
              <a:rPr lang="en-US" smtClean="0"/>
              <a:pPr/>
              <a:t>4/15/2024</a:t>
            </a:fld>
            <a:endParaRPr lang="en-US"/>
          </a:p>
        </p:txBody>
      </p:sp>
      <p:sp>
        <p:nvSpPr>
          <p:cNvPr id="5" name="Footer Placeholder 4">
            <a:extLst>
              <a:ext uri="{FF2B5EF4-FFF2-40B4-BE49-F238E27FC236}">
                <a16:creationId xmlns:a16="http://schemas.microsoft.com/office/drawing/2014/main" id="{C8FEAC5D-E936-BCB5-3401-BD4D1AC0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5C98FD0-1D1F-1D8B-50E7-7CB526CF0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14448496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D423D-2425-3CAD-AB7D-8FC3F4B4EDCB}"/>
              </a:ext>
            </a:extLst>
          </p:cNvPr>
          <p:cNvSpPr>
            <a:spLocks noGrp="1"/>
          </p:cNvSpPr>
          <p:nvPr>
            <p:ph type="ctrTitle"/>
          </p:nvPr>
        </p:nvSpPr>
        <p:spPr>
          <a:xfrm>
            <a:off x="7085532" y="307571"/>
            <a:ext cx="4446313" cy="3898669"/>
          </a:xfrm>
        </p:spPr>
        <p:txBody>
          <a:bodyPr anchor="b">
            <a:normAutofit/>
          </a:bodyPr>
          <a:lstStyle/>
          <a:p>
            <a:pPr algn="l"/>
            <a:r>
              <a:rPr lang="en-US" sz="5000" b="1" i="0">
                <a:effectLst/>
                <a:highlight>
                  <a:srgbClr val="FFFFFF"/>
                </a:highlight>
                <a:latin typeface="Söhne"/>
              </a:rPr>
              <a:t>Data-Driven Innovations in Commercial Spaceflight: A Python Project</a:t>
            </a:r>
            <a:endParaRPr lang="en-IN" sz="5000"/>
          </a:p>
        </p:txBody>
      </p:sp>
      <p:sp>
        <p:nvSpPr>
          <p:cNvPr id="3" name="Subtitle 2">
            <a:extLst>
              <a:ext uri="{FF2B5EF4-FFF2-40B4-BE49-F238E27FC236}">
                <a16:creationId xmlns:a16="http://schemas.microsoft.com/office/drawing/2014/main" id="{F63AD061-28B7-ECBA-72CB-976982092297}"/>
              </a:ext>
            </a:extLst>
          </p:cNvPr>
          <p:cNvSpPr>
            <a:spLocks noGrp="1"/>
          </p:cNvSpPr>
          <p:nvPr>
            <p:ph type="subTitle" idx="1"/>
          </p:nvPr>
        </p:nvSpPr>
        <p:spPr>
          <a:xfrm>
            <a:off x="7083831" y="4636008"/>
            <a:ext cx="4198634" cy="1572768"/>
          </a:xfrm>
        </p:spPr>
        <p:txBody>
          <a:bodyPr vert="horz" lIns="91440" tIns="45720" rIns="91440" bIns="45720" rtlCol="0" anchor="t">
            <a:normAutofit/>
          </a:bodyPr>
          <a:lstStyle/>
          <a:p>
            <a:r>
              <a:rPr lang="en-US" b="1"/>
              <a:t>Srikanth </a:t>
            </a:r>
            <a:r>
              <a:rPr lang="en-US" b="1" err="1"/>
              <a:t>Potharla</a:t>
            </a:r>
            <a:r>
              <a:rPr lang="en-US" b="1" dirty="0"/>
              <a:t> </a:t>
            </a:r>
            <a:endParaRPr lang="en-US" dirty="0"/>
          </a:p>
        </p:txBody>
      </p:sp>
      <p:pic>
        <p:nvPicPr>
          <p:cNvPr id="4" name="Picture 3" descr="Low Angle View Of Clouds In Sky">
            <a:extLst>
              <a:ext uri="{FF2B5EF4-FFF2-40B4-BE49-F238E27FC236}">
                <a16:creationId xmlns:a16="http://schemas.microsoft.com/office/drawing/2014/main" id="{57BC42E3-F8FB-F3C5-1768-3F454A9E1A3E}"/>
              </a:ext>
            </a:extLst>
          </p:cNvPr>
          <p:cNvPicPr>
            <a:picLocks noChangeAspect="1"/>
          </p:cNvPicPr>
          <p:nvPr/>
        </p:nvPicPr>
        <p:blipFill rotWithShape="1">
          <a:blip r:embed="rId2"/>
          <a:srcRect l="8988" r="9294" b="3"/>
          <a:stretch/>
        </p:blipFill>
        <p:spPr>
          <a:xfrm>
            <a:off x="866691" y="1227854"/>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7"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598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pic>
        <p:nvPicPr>
          <p:cNvPr id="8" name="Picture 7" descr="A screenshot of a computer&#10;&#10;Description automatically generated">
            <a:extLst>
              <a:ext uri="{FF2B5EF4-FFF2-40B4-BE49-F238E27FC236}">
                <a16:creationId xmlns:a16="http://schemas.microsoft.com/office/drawing/2014/main" id="{22A01AB3-10BF-4A77-4218-83EA4A2BD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590285"/>
            <a:ext cx="4590314" cy="30447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1FC19BF-7E0F-8A23-880D-55F296701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165" y="2465747"/>
            <a:ext cx="5512087" cy="3194708"/>
          </a:xfrm>
          <a:prstGeom prst="rect">
            <a:avLst/>
          </a:prstGeom>
        </p:spPr>
      </p:pic>
    </p:spTree>
    <p:extLst>
      <p:ext uri="{BB962C8B-B14F-4D97-AF65-F5344CB8AC3E}">
        <p14:creationId xmlns:p14="http://schemas.microsoft.com/office/powerpoint/2010/main" val="352319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computer screen&#10;&#10;Description automatically generated">
            <a:extLst>
              <a:ext uri="{FF2B5EF4-FFF2-40B4-BE49-F238E27FC236}">
                <a16:creationId xmlns:a16="http://schemas.microsoft.com/office/drawing/2014/main" id="{240045CD-32AE-00AB-6BA2-1EE3D54C0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48" y="2323191"/>
            <a:ext cx="5131088" cy="188284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39A706D-ABDC-62E8-6AD5-C5FEEE6E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359" y="2323192"/>
            <a:ext cx="6012546" cy="1884612"/>
          </a:xfrm>
          <a:prstGeom prst="rect">
            <a:avLst/>
          </a:prstGeom>
        </p:spPr>
      </p:pic>
      <p:sp>
        <p:nvSpPr>
          <p:cNvPr id="2" name="Text Placeholder 2">
            <a:extLst>
              <a:ext uri="{FF2B5EF4-FFF2-40B4-BE49-F238E27FC236}">
                <a16:creationId xmlns:a16="http://schemas.microsoft.com/office/drawing/2014/main" id="{242663E5-8A30-201F-C45E-80108D5A3D8C}"/>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0902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E8CBFED9-9D12-379F-A95C-04E060DF6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29" y="2800442"/>
            <a:ext cx="5131088" cy="1257116"/>
          </a:xfrm>
          <a:prstGeom prst="rect">
            <a:avLst/>
          </a:prstGeom>
        </p:spPr>
      </p:pic>
      <p:pic>
        <p:nvPicPr>
          <p:cNvPr id="9" name="Picture 8" descr="A white text box with black text&#10;&#10;Description automatically generated">
            <a:extLst>
              <a:ext uri="{FF2B5EF4-FFF2-40B4-BE49-F238E27FC236}">
                <a16:creationId xmlns:a16="http://schemas.microsoft.com/office/drawing/2014/main" id="{7BC33DB5-0DE0-C1CA-3CAC-76C315816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723476"/>
            <a:ext cx="5131087" cy="1411048"/>
          </a:xfrm>
          <a:prstGeom prst="rect">
            <a:avLst/>
          </a:prstGeom>
        </p:spPr>
      </p:pic>
      <p:sp>
        <p:nvSpPr>
          <p:cNvPr id="2" name="Text Placeholder 2">
            <a:extLst>
              <a:ext uri="{FF2B5EF4-FFF2-40B4-BE49-F238E27FC236}">
                <a16:creationId xmlns:a16="http://schemas.microsoft.com/office/drawing/2014/main" id="{F8A6C7B0-7568-5F9B-206C-C7ECBC5B944D}"/>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20230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10;&#10;Description automatically generated">
            <a:extLst>
              <a:ext uri="{FF2B5EF4-FFF2-40B4-BE49-F238E27FC236}">
                <a16:creationId xmlns:a16="http://schemas.microsoft.com/office/drawing/2014/main" id="{F7B90511-BE44-5341-857E-231462136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667001"/>
            <a:ext cx="4913669" cy="20791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2E907A1-5759-9278-2E86-1D1959A08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863406"/>
            <a:ext cx="5131087" cy="2706648"/>
          </a:xfrm>
          <a:prstGeom prst="rect">
            <a:avLst/>
          </a:prstGeom>
        </p:spPr>
      </p:pic>
      <p:sp>
        <p:nvSpPr>
          <p:cNvPr id="2" name="Text Placeholder 2">
            <a:extLst>
              <a:ext uri="{FF2B5EF4-FFF2-40B4-BE49-F238E27FC236}">
                <a16:creationId xmlns:a16="http://schemas.microsoft.com/office/drawing/2014/main" id="{AF8C4E5C-E569-FE9A-F24A-051B43F92EE1}"/>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09255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text&#10;&#10;Description automatically generated">
            <a:extLst>
              <a:ext uri="{FF2B5EF4-FFF2-40B4-BE49-F238E27FC236}">
                <a16:creationId xmlns:a16="http://schemas.microsoft.com/office/drawing/2014/main" id="{D45DCBC8-7170-0B79-2250-7CF9AC79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906485"/>
            <a:ext cx="5131088" cy="1791339"/>
          </a:xfrm>
          <a:prstGeom prst="rect">
            <a:avLst/>
          </a:prstGeom>
        </p:spPr>
      </p:pic>
      <p:pic>
        <p:nvPicPr>
          <p:cNvPr id="5" name="Picture 4" descr="A computer screen shot of a computer screen&#10;&#10;Description automatically generated">
            <a:extLst>
              <a:ext uri="{FF2B5EF4-FFF2-40B4-BE49-F238E27FC236}">
                <a16:creationId xmlns:a16="http://schemas.microsoft.com/office/drawing/2014/main" id="{4CA6D053-8572-C51B-1EC3-2AC3E0895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881747"/>
            <a:ext cx="5131087" cy="2170112"/>
          </a:xfrm>
          <a:prstGeom prst="rect">
            <a:avLst/>
          </a:prstGeom>
        </p:spPr>
      </p:pic>
      <p:sp>
        <p:nvSpPr>
          <p:cNvPr id="2" name="Text Placeholder 2">
            <a:extLst>
              <a:ext uri="{FF2B5EF4-FFF2-40B4-BE49-F238E27FC236}">
                <a16:creationId xmlns:a16="http://schemas.microsoft.com/office/drawing/2014/main" id="{CDC14C09-20D9-CFAC-5F93-E4E16686D197}"/>
              </a:ext>
            </a:extLst>
          </p:cNvPr>
          <p:cNvSpPr>
            <a:spLocks noGrp="1"/>
          </p:cNvSpPr>
          <p:nvPr>
            <p:ph type="body" idx="1"/>
          </p:nvPr>
        </p:nvSpPr>
        <p:spPr>
          <a:xfrm>
            <a:off x="8571507" y="387224"/>
            <a:ext cx="3291839" cy="830453"/>
          </a:xfrm>
        </p:spPr>
        <p:txBody>
          <a:bodyPr vert="horz" lIns="91440" tIns="45720" rIns="91440" bIns="45720" rtlCol="0" anchor="ctr">
            <a:normAutofit/>
          </a:bodyPr>
          <a:lstStyle/>
          <a:p>
            <a:r>
              <a:rPr lang="en-US" sz="2000" b="1" dirty="0">
                <a:solidFill>
                  <a:srgbClr val="FFFFFF"/>
                </a:solidFill>
              </a:rPr>
              <a:t>EDA and SQL Results </a:t>
            </a:r>
          </a:p>
        </p:txBody>
      </p:sp>
    </p:spTree>
    <p:extLst>
      <p:ext uri="{BB962C8B-B14F-4D97-AF65-F5344CB8AC3E}">
        <p14:creationId xmlns:p14="http://schemas.microsoft.com/office/powerpoint/2010/main" val="319255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B72DE-AEC0-8A89-8715-C1F21A3053B9}"/>
              </a:ext>
            </a:extLst>
          </p:cNvPr>
          <p:cNvSpPr>
            <a:spLocks noGrp="1"/>
          </p:cNvSpPr>
          <p:nvPr>
            <p:ph type="ctrTitle"/>
          </p:nvPr>
        </p:nvSpPr>
        <p:spPr>
          <a:xfrm>
            <a:off x="1524000" y="1584683"/>
            <a:ext cx="9144000" cy="2551829"/>
          </a:xfrm>
        </p:spPr>
        <p:txBody>
          <a:bodyPr anchor="ctr">
            <a:normAutofit/>
          </a:bodyPr>
          <a:lstStyle/>
          <a:p>
            <a:r>
              <a:rPr lang="en-IN" sz="6600"/>
              <a:t>EDA WITH VISUALIZATION RESULTS </a:t>
            </a:r>
          </a:p>
        </p:txBody>
      </p:sp>
    </p:spTree>
    <p:extLst>
      <p:ext uri="{BB962C8B-B14F-4D97-AF65-F5344CB8AC3E}">
        <p14:creationId xmlns:p14="http://schemas.microsoft.com/office/powerpoint/2010/main" val="324564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F0D40BD3-DB8A-EB2E-D3D8-3795077C4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52" y="339666"/>
            <a:ext cx="10598695" cy="2292468"/>
          </a:xfrm>
          <a:prstGeom prst="rect">
            <a:avLst/>
          </a:prstGeom>
        </p:spPr>
      </p:pic>
      <p:pic>
        <p:nvPicPr>
          <p:cNvPr id="5" name="Picture 4" descr="A graph of flight number&#10;&#10;Description automatically generated">
            <a:extLst>
              <a:ext uri="{FF2B5EF4-FFF2-40B4-BE49-F238E27FC236}">
                <a16:creationId xmlns:a16="http://schemas.microsoft.com/office/drawing/2014/main" id="{419402C9-EF5A-4BCD-552A-54A6DE7DA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05" y="2778036"/>
            <a:ext cx="8541189" cy="3435527"/>
          </a:xfrm>
          <a:prstGeom prst="rect">
            <a:avLst/>
          </a:prstGeom>
        </p:spPr>
      </p:pic>
    </p:spTree>
    <p:extLst>
      <p:ext uri="{BB962C8B-B14F-4D97-AF65-F5344CB8AC3E}">
        <p14:creationId xmlns:p14="http://schemas.microsoft.com/office/powerpoint/2010/main" val="179406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mass launch&#10;&#10;Description automatically generated with medium confidence">
            <a:extLst>
              <a:ext uri="{FF2B5EF4-FFF2-40B4-BE49-F238E27FC236}">
                <a16:creationId xmlns:a16="http://schemas.microsoft.com/office/drawing/2014/main" id="{793E65D5-0C2B-6EFD-8A55-AE935509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654"/>
            <a:ext cx="10375900" cy="5289646"/>
          </a:xfrm>
          <a:prstGeom prst="rect">
            <a:avLst/>
          </a:prstGeom>
        </p:spPr>
      </p:pic>
    </p:spTree>
    <p:extLst>
      <p:ext uri="{BB962C8B-B14F-4D97-AF65-F5344CB8AC3E}">
        <p14:creationId xmlns:p14="http://schemas.microsoft.com/office/powerpoint/2010/main" val="209576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success rate&#10;&#10;Description automatically generated">
            <a:extLst>
              <a:ext uri="{FF2B5EF4-FFF2-40B4-BE49-F238E27FC236}">
                <a16:creationId xmlns:a16="http://schemas.microsoft.com/office/drawing/2014/main" id="{6B50CE2C-753F-1936-2332-B299BA93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802" y="763762"/>
            <a:ext cx="8134498" cy="4595744"/>
          </a:xfrm>
          <a:prstGeom prst="rect">
            <a:avLst/>
          </a:prstGeom>
        </p:spPr>
      </p:pic>
    </p:spTree>
    <p:extLst>
      <p:ext uri="{BB962C8B-B14F-4D97-AF65-F5344CB8AC3E}">
        <p14:creationId xmlns:p14="http://schemas.microsoft.com/office/powerpoint/2010/main" val="379380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2A39C359-6150-6105-9AAB-ADD1723A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00" y="749300"/>
            <a:ext cx="10512700" cy="4759432"/>
          </a:xfrm>
          <a:prstGeom prst="rect">
            <a:avLst/>
          </a:prstGeom>
        </p:spPr>
      </p:pic>
    </p:spTree>
    <p:extLst>
      <p:ext uri="{BB962C8B-B14F-4D97-AF65-F5344CB8AC3E}">
        <p14:creationId xmlns:p14="http://schemas.microsoft.com/office/powerpoint/2010/main" val="264244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3908669" y="640080"/>
            <a:ext cx="7640203" cy="3566160"/>
          </a:xfrm>
        </p:spPr>
        <p:txBody>
          <a:bodyPr vert="horz" lIns="91440" tIns="45720" rIns="91440" bIns="45720" rtlCol="0" anchor="b">
            <a:normAutofit/>
          </a:bodyPr>
          <a:lstStyle/>
          <a:p>
            <a:r>
              <a:rPr lang="en-US" sz="1700" b="0" i="0">
                <a:effectLst/>
                <a:highlight>
                  <a:srgbClr val="FFFFFF"/>
                </a:highlight>
              </a:rPr>
              <a:t>Commercial space travel marks a new frontier, offering private-sector-led exploration beyond Earth, pioneered by innovative companies like SpaceX and Blue Origin</a:t>
            </a:r>
            <a:br>
              <a:rPr lang="en-US" sz="1700" b="0" i="0">
                <a:effectLst/>
                <a:highlight>
                  <a:srgbClr val="FFFFFF"/>
                </a:highlight>
              </a:rPr>
            </a:br>
            <a:br>
              <a:rPr lang="en-US" sz="1700" b="0" i="0">
                <a:effectLst/>
                <a:highlight>
                  <a:srgbClr val="FFFFFF"/>
                </a:highlight>
              </a:rPr>
            </a:br>
            <a:r>
              <a:rPr lang="en-US" sz="1700" b="1" i="0">
                <a:effectLst/>
                <a:highlight>
                  <a:srgbClr val="FFFFFF"/>
                </a:highlight>
              </a:rPr>
              <a:t>Virgin Galactic:</a:t>
            </a:r>
            <a:r>
              <a:rPr lang="en-US" sz="1700" b="0" i="0">
                <a:effectLst/>
                <a:highlight>
                  <a:srgbClr val="FFFFFF"/>
                </a:highlight>
              </a:rPr>
              <a:t> Pioneering suborbital spaceflights for tourism.</a:t>
            </a:r>
            <a:br>
              <a:rPr lang="en-US" sz="1700" b="0" i="0">
                <a:effectLst/>
                <a:highlight>
                  <a:srgbClr val="FFFFFF"/>
                </a:highlight>
              </a:rPr>
            </a:br>
            <a:r>
              <a:rPr lang="en-US" sz="1700" b="1" i="0">
                <a:effectLst/>
                <a:highlight>
                  <a:srgbClr val="FFFFFF"/>
                </a:highlight>
              </a:rPr>
              <a:t>Rocket Lab:</a:t>
            </a:r>
            <a:r>
              <a:rPr lang="en-US" sz="1700" b="0" i="0">
                <a:effectLst/>
                <a:highlight>
                  <a:srgbClr val="FFFFFF"/>
                </a:highlight>
              </a:rPr>
              <a:t> Specializes in launching small satellites to orbit.</a:t>
            </a:r>
            <a:br>
              <a:rPr lang="en-US" sz="1700" b="0" i="0">
                <a:effectLst/>
                <a:highlight>
                  <a:srgbClr val="FFFFFF"/>
                </a:highlight>
              </a:rPr>
            </a:br>
            <a:r>
              <a:rPr lang="en-US" sz="1700" b="1" i="0">
                <a:effectLst/>
                <a:highlight>
                  <a:srgbClr val="FFFFFF"/>
                </a:highlight>
              </a:rPr>
              <a:t>Blue Origin:</a:t>
            </a:r>
            <a:r>
              <a:rPr lang="en-US" sz="1700" b="0" i="0">
                <a:effectLst/>
                <a:highlight>
                  <a:srgbClr val="FFFFFF"/>
                </a:highlight>
              </a:rPr>
              <a:t> Developing reusable rockets for suborbital and orbital flights.</a:t>
            </a:r>
            <a:br>
              <a:rPr lang="en-US" sz="1700" b="0" i="0">
                <a:effectLst/>
                <a:highlight>
                  <a:srgbClr val="FFFFFF"/>
                </a:highlight>
              </a:rPr>
            </a:br>
            <a:r>
              <a:rPr lang="en-US" sz="1700" b="1" i="0">
                <a:effectLst/>
                <a:highlight>
                  <a:srgbClr val="FFFFFF"/>
                </a:highlight>
              </a:rPr>
              <a:t>SpaceX:</a:t>
            </a:r>
            <a:r>
              <a:rPr lang="en-US" sz="1700" b="0" i="0">
                <a:effectLst/>
                <a:highlight>
                  <a:srgbClr val="FFFFFF"/>
                </a:highlight>
              </a:rPr>
              <a:t> Leading with multiple space innovations, including missions to the ISS, the Starlink project, and commercial manned missions</a:t>
            </a:r>
            <a:br>
              <a:rPr lang="en-US" sz="1700" b="0" i="0">
                <a:effectLst/>
                <a:highlight>
                  <a:srgbClr val="FFFFFF"/>
                </a:highlight>
              </a:rPr>
            </a:br>
            <a:br>
              <a:rPr lang="en-US" sz="1700" b="0" i="0">
                <a:effectLst/>
                <a:highlight>
                  <a:srgbClr val="FFFFFF"/>
                </a:highlight>
              </a:rPr>
            </a:br>
            <a:r>
              <a:rPr lang="en-US" sz="1700" b="1" i="0">
                <a:effectLst/>
                <a:highlight>
                  <a:srgbClr val="FFFFFF"/>
                </a:highlight>
              </a:rPr>
              <a:t>Highlight on SpaceX:</a:t>
            </a:r>
            <a:r>
              <a:rPr lang="en-US" sz="1700" b="0" i="0">
                <a:effectLst/>
                <a:highlight>
                  <a:srgbClr val="FFFFFF"/>
                </a:highlight>
              </a:rPr>
              <a:t> Noteworthy for their cost-effective, reusable Falcon 9 rockets. A standard launch costs approximately $62 million, significantly lower than industry standards of up to $165 million.</a:t>
            </a:r>
            <a:br>
              <a:rPr lang="en-US" sz="1700" b="0" i="0">
                <a:effectLst/>
                <a:highlight>
                  <a:srgbClr val="FFFFFF"/>
                </a:highlight>
              </a:rPr>
            </a:br>
            <a:endParaRPr lang="en-US" sz="1700"/>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4199612" y="4636008"/>
            <a:ext cx="7349259" cy="1572768"/>
          </a:xfrm>
        </p:spPr>
        <p:txBody>
          <a:bodyPr vert="horz" lIns="91440" tIns="45720" rIns="91440" bIns="45720" rtlCol="0">
            <a:normAutofit/>
          </a:bodyPr>
          <a:lstStyle/>
          <a:p>
            <a:r>
              <a:rPr lang="en-US" b="1" i="0">
                <a:solidFill>
                  <a:schemeClr val="tx1"/>
                </a:solidFill>
                <a:effectLst/>
                <a:highlight>
                  <a:srgbClr val="FFFFFF"/>
                </a:highlight>
              </a:rPr>
              <a:t>Introduction to Commercial Space Travel</a:t>
            </a:r>
          </a:p>
          <a:p>
            <a:endParaRPr lang="en-US">
              <a:solidFill>
                <a:schemeClr val="tx1"/>
              </a:solidFill>
            </a:endParaRPr>
          </a:p>
        </p:txBody>
      </p:sp>
      <p:pic>
        <p:nvPicPr>
          <p:cNvPr id="28" name="Picture 27">
            <a:extLst>
              <a:ext uri="{FF2B5EF4-FFF2-40B4-BE49-F238E27FC236}">
                <a16:creationId xmlns:a16="http://schemas.microsoft.com/office/drawing/2014/main" id="{AF59A9A2-52A5-782C-89BD-59AB4AF113C6}"/>
              </a:ext>
            </a:extLst>
          </p:cNvPr>
          <p:cNvPicPr>
            <a:picLocks noChangeAspect="1"/>
          </p:cNvPicPr>
          <p:nvPr/>
        </p:nvPicPr>
        <p:blipFill rotWithShape="1">
          <a:blip r:embed="rId2"/>
          <a:srcRect l="27161" r="1607" b="5"/>
          <a:stretch/>
        </p:blipFill>
        <p:spPr>
          <a:xfrm>
            <a:off x="20" y="10"/>
            <a:ext cx="3739014"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34"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02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numbers and dots">
            <a:extLst>
              <a:ext uri="{FF2B5EF4-FFF2-40B4-BE49-F238E27FC236}">
                <a16:creationId xmlns:a16="http://schemas.microsoft.com/office/drawing/2014/main" id="{A57BFB5C-2A93-CED9-4E3E-44129E351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733323"/>
            <a:ext cx="10121899" cy="4880077"/>
          </a:xfrm>
          <a:prstGeom prst="rect">
            <a:avLst/>
          </a:prstGeom>
        </p:spPr>
      </p:pic>
    </p:spTree>
    <p:extLst>
      <p:ext uri="{BB962C8B-B14F-4D97-AF65-F5344CB8AC3E}">
        <p14:creationId xmlns:p14="http://schemas.microsoft.com/office/powerpoint/2010/main" val="192073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going up">
            <a:extLst>
              <a:ext uri="{FF2B5EF4-FFF2-40B4-BE49-F238E27FC236}">
                <a16:creationId xmlns:a16="http://schemas.microsoft.com/office/drawing/2014/main" id="{5A63361C-F281-7272-38FA-50CD41FB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1" y="850900"/>
            <a:ext cx="10083800" cy="5245099"/>
          </a:xfrm>
          <a:prstGeom prst="rect">
            <a:avLst/>
          </a:prstGeom>
        </p:spPr>
      </p:pic>
    </p:spTree>
    <p:extLst>
      <p:ext uri="{BB962C8B-B14F-4D97-AF65-F5344CB8AC3E}">
        <p14:creationId xmlns:p14="http://schemas.microsoft.com/office/powerpoint/2010/main" val="394367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7939A-D6CB-2EE0-C916-A834AC8821B2}"/>
              </a:ext>
            </a:extLst>
          </p:cNvPr>
          <p:cNvSpPr>
            <a:spLocks noGrp="1"/>
          </p:cNvSpPr>
          <p:nvPr>
            <p:ph type="ctrTitle"/>
          </p:nvPr>
        </p:nvSpPr>
        <p:spPr>
          <a:xfrm>
            <a:off x="1524000" y="1584683"/>
            <a:ext cx="9144000" cy="2551829"/>
          </a:xfrm>
        </p:spPr>
        <p:txBody>
          <a:bodyPr anchor="ctr">
            <a:normAutofit/>
          </a:bodyPr>
          <a:lstStyle/>
          <a:p>
            <a:r>
              <a:rPr lang="en-IN" sz="6600"/>
              <a:t>INTERACTIVE MAPS WITH  FOLIUM  </a:t>
            </a:r>
          </a:p>
        </p:txBody>
      </p:sp>
    </p:spTree>
    <p:extLst>
      <p:ext uri="{BB962C8B-B14F-4D97-AF65-F5344CB8AC3E}">
        <p14:creationId xmlns:p14="http://schemas.microsoft.com/office/powerpoint/2010/main" val="233433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365A4929-EC84-C4D5-E98E-333200028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03" y="952501"/>
            <a:ext cx="10141197" cy="4524480"/>
          </a:xfrm>
          <a:prstGeom prst="rect">
            <a:avLst/>
          </a:prstGeom>
        </p:spPr>
      </p:pic>
    </p:spTree>
    <p:extLst>
      <p:ext uri="{BB962C8B-B14F-4D97-AF65-F5344CB8AC3E}">
        <p14:creationId xmlns:p14="http://schemas.microsoft.com/office/powerpoint/2010/main" val="291019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location pin&#10;&#10;Description automatically generated with medium confidence">
            <a:extLst>
              <a:ext uri="{FF2B5EF4-FFF2-40B4-BE49-F238E27FC236}">
                <a16:creationId xmlns:a16="http://schemas.microsoft.com/office/drawing/2014/main" id="{2A05AF4D-493F-D282-76C4-CA00260D9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825500"/>
            <a:ext cx="9017000" cy="4956296"/>
          </a:xfrm>
          <a:prstGeom prst="rect">
            <a:avLst/>
          </a:prstGeom>
        </p:spPr>
      </p:pic>
    </p:spTree>
    <p:extLst>
      <p:ext uri="{BB962C8B-B14F-4D97-AF65-F5344CB8AC3E}">
        <p14:creationId xmlns:p14="http://schemas.microsoft.com/office/powerpoint/2010/main" val="4069238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circular design&#10;&#10;Description automatically generated with medium confidence">
            <a:extLst>
              <a:ext uri="{FF2B5EF4-FFF2-40B4-BE49-F238E27FC236}">
                <a16:creationId xmlns:a16="http://schemas.microsoft.com/office/drawing/2014/main" id="{B15D2D37-2426-C9EF-A5CD-DC17BBA07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643828"/>
            <a:ext cx="10672886" cy="5350572"/>
          </a:xfrm>
          <a:prstGeom prst="rect">
            <a:avLst/>
          </a:prstGeom>
        </p:spPr>
      </p:pic>
    </p:spTree>
    <p:extLst>
      <p:ext uri="{BB962C8B-B14F-4D97-AF65-F5344CB8AC3E}">
        <p14:creationId xmlns:p14="http://schemas.microsoft.com/office/powerpoint/2010/main" val="420829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37DF426-30B2-B1B3-0678-C4C5B97D3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762000"/>
            <a:ext cx="9887286" cy="4984869"/>
          </a:xfrm>
          <a:prstGeom prst="rect">
            <a:avLst/>
          </a:prstGeom>
        </p:spPr>
      </p:pic>
    </p:spTree>
    <p:extLst>
      <p:ext uri="{BB962C8B-B14F-4D97-AF65-F5344CB8AC3E}">
        <p14:creationId xmlns:p14="http://schemas.microsoft.com/office/powerpoint/2010/main" val="380085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many points&#10;&#10;Description automatically generated">
            <a:extLst>
              <a:ext uri="{FF2B5EF4-FFF2-40B4-BE49-F238E27FC236}">
                <a16:creationId xmlns:a16="http://schemas.microsoft.com/office/drawing/2014/main" id="{1127D416-2C71-7595-E763-14F8404A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1" y="685800"/>
            <a:ext cx="9100818" cy="5029317"/>
          </a:xfrm>
          <a:prstGeom prst="rect">
            <a:avLst/>
          </a:prstGeom>
        </p:spPr>
      </p:pic>
    </p:spTree>
    <p:extLst>
      <p:ext uri="{BB962C8B-B14F-4D97-AF65-F5344CB8AC3E}">
        <p14:creationId xmlns:p14="http://schemas.microsoft.com/office/powerpoint/2010/main" val="1436946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point on it&#10;&#10;Description automatically generated">
            <a:extLst>
              <a:ext uri="{FF2B5EF4-FFF2-40B4-BE49-F238E27FC236}">
                <a16:creationId xmlns:a16="http://schemas.microsoft.com/office/drawing/2014/main" id="{D4F232B2-FEE7-8D31-389F-6E8832755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1" y="1130300"/>
            <a:ext cx="10904559" cy="4464161"/>
          </a:xfrm>
          <a:prstGeom prst="rect">
            <a:avLst/>
          </a:prstGeom>
        </p:spPr>
      </p:pic>
    </p:spTree>
    <p:extLst>
      <p:ext uri="{BB962C8B-B14F-4D97-AF65-F5344CB8AC3E}">
        <p14:creationId xmlns:p14="http://schemas.microsoft.com/office/powerpoint/2010/main" val="2678181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point on it&#10;&#10;Description automatically generated">
            <a:extLst>
              <a:ext uri="{FF2B5EF4-FFF2-40B4-BE49-F238E27FC236}">
                <a16:creationId xmlns:a16="http://schemas.microsoft.com/office/drawing/2014/main" id="{D3D5E0C7-3B21-6615-B4B3-CBEBAE86A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850900"/>
            <a:ext cx="9265229" cy="4702284"/>
          </a:xfrm>
          <a:prstGeom prst="rect">
            <a:avLst/>
          </a:prstGeom>
        </p:spPr>
      </p:pic>
    </p:spTree>
    <p:extLst>
      <p:ext uri="{BB962C8B-B14F-4D97-AF65-F5344CB8AC3E}">
        <p14:creationId xmlns:p14="http://schemas.microsoft.com/office/powerpoint/2010/main" val="3992550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6232265" y="1013002"/>
            <a:ext cx="5448105" cy="5456089"/>
          </a:xfrm>
        </p:spPr>
        <p:txBody>
          <a:bodyPr vert="horz" lIns="91440" tIns="45720" rIns="91440" bIns="45720" rtlCol="0" anchor="t">
            <a:normAutofit fontScale="90000"/>
          </a:bodyPr>
          <a:lstStyle/>
          <a:p>
            <a:br>
              <a:rPr lang="en-US" sz="2000" b="1" i="0" kern="1200" dirty="0">
                <a:solidFill>
                  <a:schemeClr val="tx2"/>
                </a:solidFill>
                <a:effectLst/>
                <a:highlight>
                  <a:srgbClr val="FFFFFF"/>
                </a:highlight>
                <a:latin typeface="+mj-lt"/>
                <a:ea typeface="+mj-ea"/>
                <a:cs typeface="+mj-cs"/>
              </a:rPr>
            </a:b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Introduction to Space Y:</a:t>
            </a:r>
            <a:r>
              <a:rPr lang="en-US" sz="2000" b="0" i="0" kern="1200" dirty="0">
                <a:solidFill>
                  <a:schemeClr val="tx2"/>
                </a:solidFill>
                <a:effectLst/>
                <a:highlight>
                  <a:srgbClr val="FFFFFF"/>
                </a:highlight>
                <a:latin typeface="+mj-lt"/>
                <a:ea typeface="+mj-ea"/>
                <a:cs typeface="+mj-cs"/>
              </a:rPr>
              <a:t> A burgeoning space company aiming to rival SpaceX.</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Role of Data Scientist:</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Objective:</a:t>
            </a:r>
            <a:r>
              <a:rPr lang="en-US" sz="2000" b="0" i="0" kern="1200" dirty="0">
                <a:solidFill>
                  <a:schemeClr val="tx2"/>
                </a:solidFill>
                <a:effectLst/>
                <a:highlight>
                  <a:srgbClr val="FFFFFF"/>
                </a:highlight>
                <a:latin typeface="+mj-lt"/>
                <a:ea typeface="+mj-ea"/>
                <a:cs typeface="+mj-cs"/>
              </a:rPr>
              <a:t> Analyze and optimize cost structures for each launch.</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Methods:</a:t>
            </a:r>
            <a:r>
              <a:rPr lang="en-US" sz="2000" b="0" i="0" kern="1200" dirty="0">
                <a:solidFill>
                  <a:schemeClr val="tx2"/>
                </a:solidFill>
                <a:effectLst/>
                <a:highlight>
                  <a:srgbClr val="FFFFFF"/>
                </a:highlight>
                <a:latin typeface="+mj-lt"/>
                <a:ea typeface="+mj-ea"/>
                <a:cs typeface="+mj-cs"/>
              </a:rPr>
              <a:t> Collect and analyze data on SpaceX’s operations; create dashboards to visualize cost metrics.</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Innovation:</a:t>
            </a:r>
            <a:r>
              <a:rPr lang="en-US" sz="2000" b="0" i="0" kern="1200" dirty="0">
                <a:solidFill>
                  <a:schemeClr val="tx2"/>
                </a:solidFill>
                <a:effectLst/>
                <a:highlight>
                  <a:srgbClr val="FFFFFF"/>
                </a:highlight>
                <a:latin typeface="+mj-lt"/>
                <a:ea typeface="+mj-ea"/>
                <a:cs typeface="+mj-cs"/>
              </a:rPr>
              <a:t> Develop a machine learning model to predict the reusability of the Falcon 9’s first stage based on publicly available data.</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Understanding Rocket Stages:</a:t>
            </a:r>
            <a:r>
              <a:rPr lang="en-US" sz="2000" b="0" i="0" kern="1200" dirty="0">
                <a:solidFill>
                  <a:schemeClr val="tx2"/>
                </a:solidFill>
                <a:effectLst/>
                <a:highlight>
                  <a:srgbClr val="FFFFFF"/>
                </a:highlight>
                <a:latin typeface="+mj-lt"/>
                <a:ea typeface="+mj-ea"/>
                <a:cs typeface="+mj-cs"/>
              </a:rPr>
              <a:t> An analogy:</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First Stage:</a:t>
            </a:r>
            <a:r>
              <a:rPr lang="en-US" sz="2000" b="0" i="0" kern="1200" dirty="0">
                <a:solidFill>
                  <a:schemeClr val="tx2"/>
                </a:solidFill>
                <a:effectLst/>
                <a:highlight>
                  <a:srgbClr val="FFFFFF"/>
                </a:highlight>
                <a:latin typeface="+mj-lt"/>
                <a:ea typeface="+mj-ea"/>
                <a:cs typeface="+mj-cs"/>
              </a:rPr>
              <a:t> Described as the "Power Booster," akin to the bottom, largest, and most powerful part of a pencil, responsible for the initial thrust.</a:t>
            </a:r>
            <a:br>
              <a:rPr lang="en-US" sz="2000" b="0" i="0" kern="1200" dirty="0">
                <a:solidFill>
                  <a:schemeClr val="tx2"/>
                </a:solidFill>
                <a:effectLst/>
                <a:highlight>
                  <a:srgbClr val="FFFFFF"/>
                </a:highlight>
                <a:latin typeface="+mj-lt"/>
                <a:ea typeface="+mj-ea"/>
                <a:cs typeface="+mj-cs"/>
              </a:rPr>
            </a:br>
            <a:r>
              <a:rPr lang="en-US" sz="2000" b="1" i="0" kern="1200" dirty="0">
                <a:solidFill>
                  <a:schemeClr val="tx2"/>
                </a:solidFill>
                <a:effectLst/>
                <a:highlight>
                  <a:srgbClr val="FFFFFF"/>
                </a:highlight>
                <a:latin typeface="+mj-lt"/>
                <a:ea typeface="+mj-ea"/>
                <a:cs typeface="+mj-cs"/>
              </a:rPr>
              <a:t>Second Stage:</a:t>
            </a:r>
            <a:r>
              <a:rPr lang="en-US" sz="2000" b="0" i="0" kern="1200" dirty="0">
                <a:solidFill>
                  <a:schemeClr val="tx2"/>
                </a:solidFill>
                <a:effectLst/>
                <a:highlight>
                  <a:srgbClr val="FFFFFF"/>
                </a:highlight>
                <a:latin typeface="+mj-lt"/>
                <a:ea typeface="+mj-ea"/>
                <a:cs typeface="+mj-cs"/>
              </a:rPr>
              <a:t> Called the "Precision Guide," similar to the middle part of the pencil, ensuring payload delivery into precise orbits.</a:t>
            </a:r>
            <a:br>
              <a:rPr lang="en-US" sz="2000" b="0" i="0" kern="1200" dirty="0">
                <a:solidFill>
                  <a:schemeClr val="tx2"/>
                </a:solidFill>
                <a:effectLst/>
                <a:highlight>
                  <a:srgbClr val="FFFFFF"/>
                </a:highlight>
                <a:latin typeface="+mj-lt"/>
                <a:ea typeface="+mj-ea"/>
                <a:cs typeface="+mj-cs"/>
              </a:rPr>
            </a:br>
            <a:endParaRPr lang="en-US" sz="2000" kern="1200" dirty="0">
              <a:solidFill>
                <a:schemeClr val="tx2"/>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6095847" y="388908"/>
            <a:ext cx="5727465" cy="838831"/>
          </a:xfrm>
        </p:spPr>
        <p:txBody>
          <a:bodyPr vert="horz" lIns="91440" tIns="45720" rIns="91440" bIns="45720" rtlCol="0" anchor="b">
            <a:noAutofit/>
          </a:bodyPr>
          <a:lstStyle/>
          <a:p>
            <a:r>
              <a:rPr lang="en-US" sz="2800" b="1" i="0" kern="1200" dirty="0">
                <a:solidFill>
                  <a:schemeClr val="tx2"/>
                </a:solidFill>
                <a:effectLst/>
                <a:highlight>
                  <a:srgbClr val="FFFFFF"/>
                </a:highlight>
                <a:latin typeface="+mn-lt"/>
                <a:ea typeface="+mn-ea"/>
                <a:cs typeface="+mn-cs"/>
              </a:rPr>
              <a:t>Role of a Data Scientist in Space Y</a:t>
            </a:r>
            <a:endParaRPr lang="en-US" sz="2800" b="1" i="0" kern="1200" dirty="0">
              <a:solidFill>
                <a:schemeClr val="tx2"/>
              </a:solidFill>
              <a:effectLst/>
              <a:highlight>
                <a:srgbClr val="FFFFFF"/>
              </a:highlight>
              <a:latin typeface="+mn-lt"/>
            </a:endParaRPr>
          </a:p>
          <a:p>
            <a:endParaRPr lang="en-US" sz="2000" kern="1200">
              <a:solidFill>
                <a:schemeClr val="tx2"/>
              </a:solidFill>
              <a:latin typeface="+mn-lt"/>
              <a:ea typeface="+mn-ea"/>
              <a:cs typeface="+mn-cs"/>
            </a:endParaRPr>
          </a:p>
        </p:txBody>
      </p:sp>
      <p:pic>
        <p:nvPicPr>
          <p:cNvPr id="7" name="Graphic 6" descr="Rocket">
            <a:extLst>
              <a:ext uri="{FF2B5EF4-FFF2-40B4-BE49-F238E27FC236}">
                <a16:creationId xmlns:a16="http://schemas.microsoft.com/office/drawing/2014/main" id="{F1B19F54-3365-65E9-0B47-02F8C51A2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7936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15273-6483-F848-B4B3-5D81C5A2E449}"/>
              </a:ext>
            </a:extLst>
          </p:cNvPr>
          <p:cNvSpPr>
            <a:spLocks noGrp="1"/>
          </p:cNvSpPr>
          <p:nvPr>
            <p:ph type="ctrTitle"/>
          </p:nvPr>
        </p:nvSpPr>
        <p:spPr>
          <a:xfrm>
            <a:off x="1524000" y="1584683"/>
            <a:ext cx="9144000" cy="2551829"/>
          </a:xfrm>
        </p:spPr>
        <p:txBody>
          <a:bodyPr anchor="ctr">
            <a:normAutofit/>
          </a:bodyPr>
          <a:lstStyle/>
          <a:p>
            <a:r>
              <a:rPr lang="en-IN" sz="6600"/>
              <a:t>PLOTLY DASH-BOARD </a:t>
            </a:r>
          </a:p>
        </p:txBody>
      </p:sp>
    </p:spTree>
    <p:extLst>
      <p:ext uri="{BB962C8B-B14F-4D97-AF65-F5344CB8AC3E}">
        <p14:creationId xmlns:p14="http://schemas.microsoft.com/office/powerpoint/2010/main" val="270458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E8F9639-6FE5-D350-6933-A5FF726F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88" y="660278"/>
            <a:ext cx="10477712" cy="4724643"/>
          </a:xfrm>
          <a:prstGeom prst="rect">
            <a:avLst/>
          </a:prstGeom>
        </p:spPr>
      </p:pic>
    </p:spTree>
    <p:extLst>
      <p:ext uri="{BB962C8B-B14F-4D97-AF65-F5344CB8AC3E}">
        <p14:creationId xmlns:p14="http://schemas.microsoft.com/office/powerpoint/2010/main" val="388865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59564023-D891-C677-8E99-9692971D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1" y="673100"/>
            <a:ext cx="10627948" cy="5092820"/>
          </a:xfrm>
          <a:prstGeom prst="rect">
            <a:avLst/>
          </a:prstGeom>
        </p:spPr>
      </p:pic>
    </p:spTree>
    <p:extLst>
      <p:ext uri="{BB962C8B-B14F-4D97-AF65-F5344CB8AC3E}">
        <p14:creationId xmlns:p14="http://schemas.microsoft.com/office/powerpoint/2010/main" val="2073552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FE40C58B-D857-84C1-3CD7-4A6E0BAED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800100"/>
            <a:ext cx="10136600" cy="5042024"/>
          </a:xfrm>
          <a:prstGeom prst="rect">
            <a:avLst/>
          </a:prstGeom>
        </p:spPr>
      </p:pic>
    </p:spTree>
    <p:extLst>
      <p:ext uri="{BB962C8B-B14F-4D97-AF65-F5344CB8AC3E}">
        <p14:creationId xmlns:p14="http://schemas.microsoft.com/office/powerpoint/2010/main" val="290759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10;&#10;Description automatically generated">
            <a:extLst>
              <a:ext uri="{FF2B5EF4-FFF2-40B4-BE49-F238E27FC236}">
                <a16:creationId xmlns:a16="http://schemas.microsoft.com/office/drawing/2014/main" id="{A42F4E0B-752A-5D09-C604-344B1A91E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1" y="673100"/>
            <a:ext cx="10968866" cy="4988039"/>
          </a:xfrm>
          <a:prstGeom prst="rect">
            <a:avLst/>
          </a:prstGeom>
        </p:spPr>
      </p:pic>
    </p:spTree>
    <p:extLst>
      <p:ext uri="{BB962C8B-B14F-4D97-AF65-F5344CB8AC3E}">
        <p14:creationId xmlns:p14="http://schemas.microsoft.com/office/powerpoint/2010/main" val="796210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ata dashboard">
            <a:extLst>
              <a:ext uri="{FF2B5EF4-FFF2-40B4-BE49-F238E27FC236}">
                <a16:creationId xmlns:a16="http://schemas.microsoft.com/office/drawing/2014/main" id="{DC0B3FD2-0B24-125F-CD18-6D7F70905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699" y="703415"/>
            <a:ext cx="10391685" cy="5227485"/>
          </a:xfrm>
          <a:prstGeom prst="rect">
            <a:avLst/>
          </a:prstGeom>
        </p:spPr>
      </p:pic>
    </p:spTree>
    <p:extLst>
      <p:ext uri="{BB962C8B-B14F-4D97-AF65-F5344CB8AC3E}">
        <p14:creationId xmlns:p14="http://schemas.microsoft.com/office/powerpoint/2010/main" val="3750698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23222-C15B-0F9D-D467-649928BED421}"/>
              </a:ext>
            </a:extLst>
          </p:cNvPr>
          <p:cNvSpPr>
            <a:spLocks noGrp="1"/>
          </p:cNvSpPr>
          <p:nvPr>
            <p:ph type="ctrTitle"/>
          </p:nvPr>
        </p:nvSpPr>
        <p:spPr>
          <a:xfrm>
            <a:off x="1524000" y="1584683"/>
            <a:ext cx="9144000" cy="2551829"/>
          </a:xfrm>
        </p:spPr>
        <p:txBody>
          <a:bodyPr anchor="ctr">
            <a:normAutofit/>
          </a:bodyPr>
          <a:lstStyle/>
          <a:p>
            <a:r>
              <a:rPr lang="en-IN" sz="6600"/>
              <a:t>PREDICTIVE ANALYSIS RESULTS </a:t>
            </a:r>
          </a:p>
        </p:txBody>
      </p:sp>
      <p:sp>
        <p:nvSpPr>
          <p:cNvPr id="3" name="Subtitle 2">
            <a:extLst>
              <a:ext uri="{FF2B5EF4-FFF2-40B4-BE49-F238E27FC236}">
                <a16:creationId xmlns:a16="http://schemas.microsoft.com/office/drawing/2014/main" id="{8F42BEE3-5536-E267-9DAC-450A67273AEA}"/>
              </a:ext>
            </a:extLst>
          </p:cNvPr>
          <p:cNvSpPr>
            <a:spLocks noGrp="1"/>
          </p:cNvSpPr>
          <p:nvPr>
            <p:ph type="subTitle" idx="1"/>
          </p:nvPr>
        </p:nvSpPr>
        <p:spPr>
          <a:xfrm>
            <a:off x="1524000" y="5160469"/>
            <a:ext cx="9144000" cy="1182135"/>
          </a:xfrm>
        </p:spPr>
        <p:txBody>
          <a:bodyPr anchor="ctr">
            <a:normAutofit/>
          </a:bodyPr>
          <a:lstStyle/>
          <a:p>
            <a:endParaRPr lang="en-IN" sz="2800"/>
          </a:p>
        </p:txBody>
      </p:sp>
    </p:spTree>
    <p:extLst>
      <p:ext uri="{BB962C8B-B14F-4D97-AF65-F5344CB8AC3E}">
        <p14:creationId xmlns:p14="http://schemas.microsoft.com/office/powerpoint/2010/main" val="903351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2AD9F4F-0C48-4D82-5D3D-2C535E54F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901700"/>
            <a:ext cx="10083800" cy="4359369"/>
          </a:xfrm>
          <a:prstGeom prst="rect">
            <a:avLst/>
          </a:prstGeom>
        </p:spPr>
      </p:pic>
    </p:spTree>
    <p:extLst>
      <p:ext uri="{BB962C8B-B14F-4D97-AF65-F5344CB8AC3E}">
        <p14:creationId xmlns:p14="http://schemas.microsoft.com/office/powerpoint/2010/main" val="3489567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FF3DFDF-273F-3E90-B7D1-D6823262A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399" y="800100"/>
            <a:ext cx="10038777" cy="4734033"/>
          </a:xfrm>
          <a:prstGeom prst="rect">
            <a:avLst/>
          </a:prstGeom>
        </p:spPr>
      </p:pic>
    </p:spTree>
    <p:extLst>
      <p:ext uri="{BB962C8B-B14F-4D97-AF65-F5344CB8AC3E}">
        <p14:creationId xmlns:p14="http://schemas.microsoft.com/office/powerpoint/2010/main" val="3288446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object with a black stripe">
            <a:extLst>
              <a:ext uri="{FF2B5EF4-FFF2-40B4-BE49-F238E27FC236}">
                <a16:creationId xmlns:a16="http://schemas.microsoft.com/office/drawing/2014/main" id="{4F45AAFD-F68C-9DCB-1EDB-8BACFE5E4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9" y="875489"/>
            <a:ext cx="10583695" cy="4864911"/>
          </a:xfrm>
          <a:prstGeom prst="rect">
            <a:avLst/>
          </a:prstGeom>
        </p:spPr>
      </p:pic>
    </p:spTree>
    <p:extLst>
      <p:ext uri="{BB962C8B-B14F-4D97-AF65-F5344CB8AC3E}">
        <p14:creationId xmlns:p14="http://schemas.microsoft.com/office/powerpoint/2010/main" val="366315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C48CEB8-A6A1-F9E3-D3EC-3C6C732E6738}"/>
              </a:ext>
            </a:extLst>
          </p:cNvPr>
          <p:cNvSpPr>
            <a:spLocks noGrp="1" noChangeArrowheads="1"/>
          </p:cNvSpPr>
          <p:nvPr>
            <p:ph type="title"/>
          </p:nvPr>
        </p:nvSpPr>
        <p:spPr bwMode="auto">
          <a:xfrm>
            <a:off x="838200" y="451381"/>
            <a:ext cx="10512552" cy="40665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Introduction to SpaceX API:</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Accessing comprehensive data on SpaceX launches including rocket specifications and launch outcomes via the SpaceX REST API.</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API Details: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Base URL:</a:t>
            </a:r>
            <a:r>
              <a:rPr kumimoji="0" lang="en-US" altLang="en-US" sz="1700" b="0" i="0" u="none" strike="noStrike" kern="1200" cap="none" normalizeH="0" baseline="0">
                <a:ln>
                  <a:noFill/>
                </a:ln>
                <a:solidFill>
                  <a:schemeClr val="tx1"/>
                </a:solidFill>
                <a:effectLst/>
                <a:latin typeface="+mj-lt"/>
                <a:ea typeface="+mj-ea"/>
                <a:cs typeface="+mj-cs"/>
              </a:rPr>
              <a:t> </a:t>
            </a:r>
            <a:r>
              <a:rPr kumimoji="0" lang="en-US" altLang="en-US" sz="1700" b="1" i="0" u="none" strike="noStrike" kern="1200" cap="none" normalizeH="0" baseline="0">
                <a:ln>
                  <a:noFill/>
                </a:ln>
                <a:solidFill>
                  <a:schemeClr val="tx1"/>
                </a:solidFill>
                <a:effectLst/>
                <a:latin typeface="+mj-lt"/>
                <a:ea typeface="+mj-ea"/>
                <a:cs typeface="+mj-cs"/>
              </a:rPr>
              <a:t>api.spacexdata.com/v4/</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Key Endpoints:</a:t>
            </a:r>
            <a:endParaRPr kumimoji="0" lang="en-US" altLang="en-US" sz="1700" b="0" i="0" u="none" strike="noStrike" kern="1200" cap="none" normalizeH="0" baseline="0">
              <a:ln>
                <a:noFill/>
              </a:ln>
              <a:solidFill>
                <a:schemeClr val="tx1"/>
              </a:solidFill>
              <a:effectLst/>
              <a:latin typeface="+mj-lt"/>
              <a:ea typeface="+mj-ea"/>
              <a:cs typeface="+mj-cs"/>
            </a:endParaRP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/capsules</a:t>
            </a:r>
            <a:r>
              <a:rPr kumimoji="0" lang="en-US" altLang="en-US" sz="1700" b="0" i="0" u="none" strike="noStrike" kern="1200" cap="none" normalizeH="0" baseline="0">
                <a:ln>
                  <a:noFill/>
                </a:ln>
                <a:solidFill>
                  <a:schemeClr val="tx1"/>
                </a:solidFill>
                <a:effectLst/>
                <a:latin typeface="+mj-lt"/>
                <a:ea typeface="+mj-ea"/>
                <a:cs typeface="+mj-cs"/>
              </a:rPr>
              <a:t> – Details about the capsules.</a:t>
            </a: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/cores</a:t>
            </a:r>
            <a:r>
              <a:rPr kumimoji="0" lang="en-US" altLang="en-US" sz="1700" b="0" i="0" u="none" strike="noStrike" kern="1200" cap="none" normalizeH="0" baseline="0">
                <a:ln>
                  <a:noFill/>
                </a:ln>
                <a:solidFill>
                  <a:schemeClr val="tx1"/>
                </a:solidFill>
                <a:effectLst/>
                <a:latin typeface="+mj-lt"/>
                <a:ea typeface="+mj-ea"/>
                <a:cs typeface="+mj-cs"/>
              </a:rPr>
              <a:t> – Information on the rocket cores.</a:t>
            </a:r>
          </a:p>
          <a:p>
            <a:pPr marL="914400" marR="0" lvl="2" indent="0" algn="l" rtl="0" fontAlgn="base">
              <a:lnSpc>
                <a:spcPct val="90000"/>
              </a:lnSpc>
              <a:spcBef>
                <a:spcPct val="0"/>
              </a:spcBef>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/launches/past</a:t>
            </a:r>
            <a:r>
              <a:rPr kumimoji="0" lang="en-US" altLang="en-US" sz="1700" b="0" i="0" u="none" strike="noStrike" kern="1200" cap="none" normalizeH="0" baseline="0">
                <a:ln>
                  <a:noFill/>
                </a:ln>
                <a:solidFill>
                  <a:schemeClr val="tx1"/>
                </a:solidFill>
                <a:effectLst/>
                <a:latin typeface="+mj-lt"/>
                <a:ea typeface="+mj-ea"/>
                <a:cs typeface="+mj-cs"/>
              </a:rPr>
              <a:t> – Data on past launches, the primary focus for analysis.</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Data Retrieval Process: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Utilizing Python's </a:t>
            </a:r>
            <a:r>
              <a:rPr kumimoji="0" lang="en-US" altLang="en-US" sz="1700" b="1" i="0" u="none" strike="noStrike" kern="1200" cap="none" normalizeH="0" baseline="0">
                <a:ln>
                  <a:noFill/>
                </a:ln>
                <a:solidFill>
                  <a:schemeClr val="tx1"/>
                </a:solidFill>
                <a:effectLst/>
                <a:latin typeface="+mj-lt"/>
                <a:ea typeface="+mj-ea"/>
                <a:cs typeface="+mj-cs"/>
              </a:rPr>
              <a:t>requests</a:t>
            </a:r>
            <a:r>
              <a:rPr kumimoji="0" lang="en-US" altLang="en-US" sz="1700" b="0" i="0" u="none" strike="noStrike" kern="1200" cap="none" normalizeH="0" baseline="0">
                <a:ln>
                  <a:noFill/>
                </a:ln>
                <a:solidFill>
                  <a:schemeClr val="tx1"/>
                </a:solidFill>
                <a:effectLst/>
                <a:latin typeface="+mj-lt"/>
                <a:ea typeface="+mj-ea"/>
                <a:cs typeface="+mj-cs"/>
              </a:rPr>
              <a:t> library to send GET requests to </a:t>
            </a:r>
            <a:r>
              <a:rPr kumimoji="0" lang="en-US" altLang="en-US" sz="1700" b="1" i="0" u="none" strike="noStrike" kern="1200" cap="none" normalizeH="0" baseline="0">
                <a:ln>
                  <a:noFill/>
                </a:ln>
                <a:solidFill>
                  <a:schemeClr val="tx1"/>
                </a:solidFill>
                <a:effectLst/>
                <a:latin typeface="+mj-lt"/>
                <a:ea typeface="+mj-ea"/>
                <a:cs typeface="+mj-cs"/>
              </a:rPr>
              <a:t>/launches/past</a:t>
            </a:r>
            <a:r>
              <a:rPr kumimoji="0" lang="en-US" altLang="en-US" sz="1700" b="0" i="0" u="none" strike="noStrike" kern="1200" cap="none" normalizeH="0" baseline="0">
                <a:ln>
                  <a:noFill/>
                </a:ln>
                <a:solidFill>
                  <a:schemeClr val="tx1"/>
                </a:solidFill>
                <a:effectLst/>
                <a:latin typeface="+mj-lt"/>
                <a:ea typeface="+mj-ea"/>
                <a:cs typeface="+mj-cs"/>
              </a:rPr>
              <a:t> to fetch historical launch data.</a:t>
            </a: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Handle JSON formatted API responses for processing.</a:t>
            </a:r>
          </a:p>
          <a:p>
            <a:pPr marL="0" marR="0" lvl="0" indent="0" fontAlgn="base">
              <a:spcAft>
                <a:spcPct val="0"/>
              </a:spcAft>
              <a:buClrTx/>
              <a:buSzTx/>
              <a:tabLst/>
            </a:pPr>
            <a:r>
              <a:rPr kumimoji="0" lang="en-US" altLang="en-US" sz="1700" b="1" i="0" u="none" strike="noStrike" kern="1200" cap="none" normalizeH="0" baseline="0">
                <a:ln>
                  <a:noFill/>
                </a:ln>
                <a:solidFill>
                  <a:schemeClr val="tx1"/>
                </a:solidFill>
                <a:effectLst/>
                <a:latin typeface="+mj-lt"/>
                <a:ea typeface="+mj-ea"/>
                <a:cs typeface="+mj-cs"/>
              </a:rPr>
              <a:t>Additional Techniques:</a:t>
            </a:r>
            <a:endParaRPr kumimoji="0" lang="en-US" altLang="en-US" sz="17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1700" b="0" i="0" u="none" strike="noStrike" kern="1200" cap="none" normalizeH="0" baseline="0">
                <a:ln>
                  <a:noFill/>
                </a:ln>
                <a:solidFill>
                  <a:schemeClr val="tx1"/>
                </a:solidFill>
                <a:effectLst/>
                <a:latin typeface="+mj-lt"/>
                <a:ea typeface="+mj-ea"/>
                <a:cs typeface="+mj-cs"/>
              </a:rPr>
              <a:t>Supplement API data with web scraping of Falcon 9 data from Wikipedia using Python's </a:t>
            </a:r>
            <a:r>
              <a:rPr kumimoji="0" lang="en-US" altLang="en-US" sz="1700" b="1" i="0" u="none" strike="noStrike" kern="1200" cap="none" normalizeH="0" baseline="0">
                <a:ln>
                  <a:noFill/>
                </a:ln>
                <a:solidFill>
                  <a:schemeClr val="tx1"/>
                </a:solidFill>
                <a:effectLst/>
                <a:latin typeface="+mj-lt"/>
                <a:ea typeface="+mj-ea"/>
                <a:cs typeface="+mj-cs"/>
              </a:rPr>
              <a:t>BeautifulSoup</a:t>
            </a:r>
            <a:r>
              <a:rPr kumimoji="0" lang="en-US" altLang="en-US" sz="1700" b="0" i="0" u="none" strike="noStrike" kern="1200" cap="none" normalizeH="0" baseline="0">
                <a:ln>
                  <a:noFill/>
                </a:ln>
                <a:solidFill>
                  <a:schemeClr val="tx1"/>
                </a:solidFill>
                <a:effectLst/>
                <a:latin typeface="+mj-lt"/>
                <a:ea typeface="+mj-ea"/>
                <a:cs typeface="+mj-cs"/>
              </a:rPr>
              <a:t> library.</a:t>
            </a:r>
          </a:p>
          <a:p>
            <a:pPr marL="0" marR="0" lvl="0" indent="0" fontAlgn="base">
              <a:spcAft>
                <a:spcPct val="0"/>
              </a:spcAft>
              <a:buClrTx/>
              <a:buSzTx/>
              <a:tabLst/>
            </a:pPr>
            <a:endParaRPr kumimoji="0" lang="en-US" altLang="en-US" sz="1700" b="0" i="0" u="none" strike="noStrike" kern="1200" cap="none" normalizeH="0" baseline="0">
              <a:ln>
                <a:noFill/>
              </a:ln>
              <a:solidFill>
                <a:schemeClr val="tx1"/>
              </a:solidFill>
              <a:effectLst/>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Data Collection Using SpaceX API  methodology</a:t>
            </a:r>
          </a:p>
          <a:p>
            <a:endParaRPr lang="en-US" kern="1200" dirty="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11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4A52DB8-F6C0-AEA9-EA7E-A1A9BBC82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91" y="1266713"/>
            <a:ext cx="8482520" cy="4706069"/>
          </a:xfrm>
          <a:prstGeom prst="rect">
            <a:avLst/>
          </a:prstGeom>
        </p:spPr>
      </p:pic>
    </p:spTree>
    <p:extLst>
      <p:ext uri="{BB962C8B-B14F-4D97-AF65-F5344CB8AC3E}">
        <p14:creationId xmlns:p14="http://schemas.microsoft.com/office/powerpoint/2010/main" val="244327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DA5BCAE-A8B2-2F7F-C489-16C8FEE69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914400"/>
            <a:ext cx="10993789" cy="4848345"/>
          </a:xfrm>
          <a:prstGeom prst="rect">
            <a:avLst/>
          </a:prstGeom>
        </p:spPr>
      </p:pic>
    </p:spTree>
    <p:extLst>
      <p:ext uri="{BB962C8B-B14F-4D97-AF65-F5344CB8AC3E}">
        <p14:creationId xmlns:p14="http://schemas.microsoft.com/office/powerpoint/2010/main" val="1322901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3D026B0-F015-3EC9-523B-BF2CDB9D1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758757"/>
            <a:ext cx="10252953" cy="5077839"/>
          </a:xfrm>
          <a:prstGeom prst="rect">
            <a:avLst/>
          </a:prstGeom>
        </p:spPr>
      </p:pic>
    </p:spTree>
    <p:extLst>
      <p:ext uri="{BB962C8B-B14F-4D97-AF65-F5344CB8AC3E}">
        <p14:creationId xmlns:p14="http://schemas.microsoft.com/office/powerpoint/2010/main" val="1706035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C54D2F59-C66F-D69E-39C8-C4C6296FA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7" y="1011677"/>
            <a:ext cx="10544783" cy="4591455"/>
          </a:xfrm>
          <a:prstGeom prst="rect">
            <a:avLst/>
          </a:prstGeom>
        </p:spPr>
      </p:pic>
    </p:spTree>
    <p:extLst>
      <p:ext uri="{BB962C8B-B14F-4D97-AF65-F5344CB8AC3E}">
        <p14:creationId xmlns:p14="http://schemas.microsoft.com/office/powerpoint/2010/main" val="4136490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6DC8447F-D7CB-A135-8023-AD313C82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583661"/>
            <a:ext cx="9027268" cy="4626606"/>
          </a:xfrm>
          <a:prstGeom prst="rect">
            <a:avLst/>
          </a:prstGeom>
        </p:spPr>
      </p:pic>
    </p:spTree>
    <p:extLst>
      <p:ext uri="{BB962C8B-B14F-4D97-AF65-F5344CB8AC3E}">
        <p14:creationId xmlns:p14="http://schemas.microsoft.com/office/powerpoint/2010/main" val="2016431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DECEBA3D-9197-E85B-B778-8C55678B3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140" y="1219086"/>
            <a:ext cx="9591473" cy="4419827"/>
          </a:xfrm>
          <a:prstGeom prst="rect">
            <a:avLst/>
          </a:prstGeom>
        </p:spPr>
      </p:pic>
    </p:spTree>
    <p:extLst>
      <p:ext uri="{BB962C8B-B14F-4D97-AF65-F5344CB8AC3E}">
        <p14:creationId xmlns:p14="http://schemas.microsoft.com/office/powerpoint/2010/main" val="245210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F6B088D-CB51-D7C6-FAA1-66D939BDE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11" y="1108954"/>
            <a:ext cx="10525946" cy="4956774"/>
          </a:xfrm>
          <a:prstGeom prst="rect">
            <a:avLst/>
          </a:prstGeom>
        </p:spPr>
      </p:pic>
    </p:spTree>
    <p:extLst>
      <p:ext uri="{BB962C8B-B14F-4D97-AF65-F5344CB8AC3E}">
        <p14:creationId xmlns:p14="http://schemas.microsoft.com/office/powerpoint/2010/main" val="353725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a:solidFill>
                  <a:schemeClr val="tx1"/>
                </a:solidFill>
                <a:effectLst/>
                <a:highlight>
                  <a:srgbClr val="FFFFFF"/>
                </a:highlight>
                <a:latin typeface="+mj-lt"/>
                <a:ea typeface="+mj-ea"/>
                <a:cs typeface="+mj-cs"/>
              </a:rPr>
              <a:t>Launch Site Variation</a:t>
            </a:r>
            <a:r>
              <a:rPr lang="en-US" sz="1700" b="0" i="0" kern="1200">
                <a:solidFill>
                  <a:schemeClr val="tx1"/>
                </a:solidFill>
                <a:effectLst/>
                <a:highlight>
                  <a:srgbClr val="FFFFFF"/>
                </a:highlight>
                <a:latin typeface="+mj-lt"/>
                <a:ea typeface="+mj-ea"/>
                <a:cs typeface="+mj-cs"/>
              </a:rPr>
              <a:t>: Different launch sites have varying success rates; some sites show a notably higher likelihood of successful landings.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Payload Influence</a:t>
            </a:r>
            <a:r>
              <a:rPr lang="en-US" sz="1700" b="0" i="0" kern="1200">
                <a:solidFill>
                  <a:schemeClr val="tx1"/>
                </a:solidFill>
                <a:effectLst/>
                <a:highlight>
                  <a:srgbClr val="FFFFFF"/>
                </a:highlight>
                <a:latin typeface="+mj-lt"/>
                <a:ea typeface="+mj-ea"/>
                <a:cs typeface="+mj-cs"/>
              </a:rPr>
              <a:t>: Heavier payloads have been associated with successful outcomes, particularly at specific launch sites, suggesting a potential relationship between payload mass and successful landings.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Technological Progress</a:t>
            </a:r>
            <a:r>
              <a:rPr lang="en-US" sz="1700" b="0" i="0" kern="1200">
                <a:solidFill>
                  <a:schemeClr val="tx1"/>
                </a:solidFill>
                <a:effectLst/>
                <a:highlight>
                  <a:srgbClr val="FFFFFF"/>
                </a:highlight>
                <a:latin typeface="+mj-lt"/>
                <a:ea typeface="+mj-ea"/>
                <a:cs typeface="+mj-cs"/>
              </a:rPr>
              <a:t>: There is a clear trend showing an overall improvement in launch success rates over the years, indicating advancements in technology and operational experience.</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Orbit Type Success Rates</a:t>
            </a:r>
            <a:r>
              <a:rPr lang="en-US" sz="1700" b="0" i="0" kern="1200">
                <a:solidFill>
                  <a:schemeClr val="tx1"/>
                </a:solidFill>
                <a:effectLst/>
                <a:highlight>
                  <a:srgbClr val="FFFFFF"/>
                </a:highlight>
                <a:latin typeface="+mj-lt"/>
                <a:ea typeface="+mj-ea"/>
                <a:cs typeface="+mj-cs"/>
              </a:rPr>
              <a:t>: Certain orbit types have a higher success rate; this may reflect the complexity of reaching different orbits, or it might indicate more focus and expertise on certain mission profiles.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Flight Number Trends</a:t>
            </a:r>
            <a:r>
              <a:rPr lang="en-US" sz="1700" b="0" i="0" kern="1200">
                <a:solidFill>
                  <a:schemeClr val="tx1"/>
                </a:solidFill>
                <a:effectLst/>
                <a:highlight>
                  <a:srgbClr val="FFFFFF"/>
                </a:highlight>
                <a:latin typeface="+mj-lt"/>
                <a:ea typeface="+mj-ea"/>
                <a:cs typeface="+mj-cs"/>
              </a:rPr>
              <a:t>: As the flight number increases, which correlates with more experience and technological refinements, there appears to be a higher success rate in landings, highlighting the benefits of iterative learning and process improvements.</a:t>
            </a:r>
            <a:br>
              <a:rPr lang="en-US" sz="1700" b="0" i="0" kern="1200">
                <a:solidFill>
                  <a:schemeClr val="tx1"/>
                </a:solidFill>
                <a:effectLst/>
                <a:highlight>
                  <a:srgbClr val="FFFFFF"/>
                </a:highlight>
                <a:latin typeface="+mj-lt"/>
                <a:ea typeface="+mj-ea"/>
                <a:cs typeface="+mj-cs"/>
              </a:rPr>
            </a:br>
            <a:endParaRPr lang="en-US" sz="17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Exploratory Data Analysis(EDA) </a:t>
            </a:r>
          </a:p>
        </p:txBody>
      </p:sp>
      <p:sp>
        <p:nvSpPr>
          <p:cNvPr id="17"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386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600" b="1" i="0" kern="1200">
                <a:solidFill>
                  <a:schemeClr val="tx1"/>
                </a:solidFill>
                <a:effectLst/>
                <a:highlight>
                  <a:srgbClr val="FFFFFF"/>
                </a:highlight>
                <a:latin typeface="+mj-lt"/>
                <a:ea typeface="+mj-ea"/>
                <a:cs typeface="+mj-cs"/>
              </a:rPr>
              <a:t>Strategic Launch Site Locations</a:t>
            </a:r>
            <a:r>
              <a:rPr lang="en-US" sz="2600" b="0" i="0" kern="1200">
                <a:solidFill>
                  <a:schemeClr val="tx1"/>
                </a:solidFill>
                <a:effectLst/>
                <a:highlight>
                  <a:srgbClr val="FFFFFF"/>
                </a:highlight>
                <a:latin typeface="+mj-lt"/>
                <a:ea typeface="+mj-ea"/>
                <a:cs typeface="+mj-cs"/>
              </a:rPr>
              <a:t>: The launch sites are strategically placed near coastlines. This proximity to vast ocean areas is likely for safety, as it provides a clear flight path over unpopulated areas, minimizing risk in case of launch failures.</a:t>
            </a:r>
            <a:br>
              <a:rPr lang="en-US" sz="2600" b="0" i="0" kern="1200">
                <a:solidFill>
                  <a:schemeClr val="tx1"/>
                </a:solidFill>
                <a:effectLst/>
                <a:highlight>
                  <a:srgbClr val="FFFFFF"/>
                </a:highlight>
                <a:latin typeface="+mj-lt"/>
                <a:ea typeface="+mj-ea"/>
                <a:cs typeface="+mj-cs"/>
              </a:rPr>
            </a:br>
            <a:r>
              <a:rPr lang="en-US" sz="2600" b="1" i="0" kern="1200">
                <a:solidFill>
                  <a:schemeClr val="tx1"/>
                </a:solidFill>
                <a:effectLst/>
                <a:highlight>
                  <a:srgbClr val="FFFFFF"/>
                </a:highlight>
                <a:latin typeface="+mj-lt"/>
                <a:ea typeface="+mj-ea"/>
                <a:cs typeface="+mj-cs"/>
              </a:rPr>
              <a:t>Infrastructure Accessibility</a:t>
            </a:r>
            <a:r>
              <a:rPr lang="en-US" sz="2600" b="0" i="0" kern="1200">
                <a:solidFill>
                  <a:schemeClr val="tx1"/>
                </a:solidFill>
                <a:effectLst/>
                <a:highlight>
                  <a:srgbClr val="FFFFFF"/>
                </a:highlight>
                <a:latin typeface="+mj-lt"/>
                <a:ea typeface="+mj-ea"/>
                <a:cs typeface="+mj-cs"/>
              </a:rPr>
              <a:t>: The maps show that launch sites are carefully situated with convenient access to critical infrastructure. Roads and railways are within close proximity, facilitating the transport of rocket components and supporting logistics efficiently, which is essential for launch preparations and operations.</a:t>
            </a:r>
            <a:br>
              <a:rPr lang="en-US" sz="2600" b="0" i="0" kern="1200">
                <a:solidFill>
                  <a:schemeClr val="tx1"/>
                </a:solidFill>
                <a:effectLst/>
                <a:highlight>
                  <a:srgbClr val="FFFFFF"/>
                </a:highlight>
                <a:latin typeface="+mj-lt"/>
                <a:ea typeface="+mj-ea"/>
                <a:cs typeface="+mj-cs"/>
              </a:rPr>
            </a:br>
            <a:endParaRPr lang="en-US" sz="26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Interactive Folium Maps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14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600" b="1" i="0" kern="1200">
                <a:solidFill>
                  <a:schemeClr val="tx1"/>
                </a:solidFill>
                <a:effectLst/>
                <a:highlight>
                  <a:srgbClr val="FFFFFF"/>
                </a:highlight>
                <a:latin typeface="+mj-lt"/>
                <a:ea typeface="+mj-ea"/>
                <a:cs typeface="+mj-cs"/>
              </a:rPr>
              <a:t>Launch Outcomes by Site</a:t>
            </a:r>
            <a:r>
              <a:rPr lang="en-US" sz="2600" b="0" i="0" kern="1200">
                <a:solidFill>
                  <a:schemeClr val="tx1"/>
                </a:solidFill>
                <a:effectLst/>
                <a:highlight>
                  <a:srgbClr val="FFFFFF"/>
                </a:highlight>
                <a:latin typeface="+mj-lt"/>
                <a:ea typeface="+mj-ea"/>
                <a:cs typeface="+mj-cs"/>
              </a:rPr>
              <a:t>: There is a variation in success rates across different launch sites, with some sites demonstrating a higher proportion of successful launches than others, which may suggest site-specific operational efficiencies or challenges.</a:t>
            </a:r>
            <a:br>
              <a:rPr lang="en-US" sz="2600" b="0" i="0" kern="1200">
                <a:solidFill>
                  <a:schemeClr val="tx1"/>
                </a:solidFill>
                <a:effectLst/>
                <a:highlight>
                  <a:srgbClr val="FFFFFF"/>
                </a:highlight>
                <a:latin typeface="+mj-lt"/>
                <a:ea typeface="+mj-ea"/>
                <a:cs typeface="+mj-cs"/>
              </a:rPr>
            </a:br>
            <a:r>
              <a:rPr lang="en-US" sz="2600" b="1" i="0" kern="1200">
                <a:solidFill>
                  <a:schemeClr val="tx1"/>
                </a:solidFill>
                <a:effectLst/>
                <a:highlight>
                  <a:srgbClr val="FFFFFF"/>
                </a:highlight>
                <a:latin typeface="+mj-lt"/>
                <a:ea typeface="+mj-ea"/>
                <a:cs typeface="+mj-cs"/>
              </a:rPr>
              <a:t>Payload and Success Correlation</a:t>
            </a:r>
            <a:r>
              <a:rPr lang="en-US" sz="2600" b="0" i="0" kern="1200">
                <a:solidFill>
                  <a:schemeClr val="tx1"/>
                </a:solidFill>
                <a:effectLst/>
                <a:highlight>
                  <a:srgbClr val="FFFFFF"/>
                </a:highlight>
                <a:latin typeface="+mj-lt"/>
                <a:ea typeface="+mj-ea"/>
                <a:cs typeface="+mj-cs"/>
              </a:rPr>
              <a:t>: The scatter plots show no clear correlation between the payload mass and launch success, which suggests that SpaceX is capable of handling a wide range of payload masses with a consistent success rate, pointing towards the versatility and reliability of the launch vehicles.</a:t>
            </a:r>
            <a:br>
              <a:rPr lang="en-US" sz="2600" b="0" i="0" kern="1200">
                <a:solidFill>
                  <a:schemeClr val="tx1"/>
                </a:solidFill>
                <a:effectLst/>
                <a:highlight>
                  <a:srgbClr val="FFFFFF"/>
                </a:highlight>
                <a:latin typeface="+mj-lt"/>
                <a:ea typeface="+mj-ea"/>
                <a:cs typeface="+mj-cs"/>
              </a:rPr>
            </a:br>
            <a:endParaRPr lang="en-US" sz="26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Plotly Dash-Boards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9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715B791-FF2A-EFEA-401C-2F7958D9B55B}"/>
              </a:ext>
            </a:extLst>
          </p:cNvPr>
          <p:cNvSpPr>
            <a:spLocks noGrp="1" noChangeArrowheads="1"/>
          </p:cNvSpPr>
          <p:nvPr>
            <p:ph type="title"/>
          </p:nvPr>
        </p:nvSpPr>
        <p:spPr bwMode="auto">
          <a:xfrm>
            <a:off x="434625" y="2100248"/>
            <a:ext cx="10217554" cy="356096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90000"/>
          </a:bodyPr>
          <a:lstStyle/>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Processing JSON Data:</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Converting complex JSON data into a pandas DataFrame using </a:t>
            </a:r>
            <a:r>
              <a:rPr kumimoji="0" lang="en-US" altLang="en-US" sz="2000" b="1" i="0" u="none" strike="noStrike" kern="1200" cap="none" normalizeH="0" baseline="0">
                <a:ln>
                  <a:noFill/>
                </a:ln>
                <a:solidFill>
                  <a:schemeClr val="tx1"/>
                </a:solidFill>
                <a:effectLst/>
                <a:latin typeface="+mj-lt"/>
                <a:ea typeface="+mj-ea"/>
                <a:cs typeface="+mj-cs"/>
              </a:rPr>
              <a:t>json_normalize</a:t>
            </a:r>
            <a:r>
              <a:rPr kumimoji="0" lang="en-US" altLang="en-US" sz="2000" b="0" i="0" u="none" strike="noStrike" kern="1200" cap="none" normalizeH="0" baseline="0">
                <a:ln>
                  <a:noFill/>
                </a:ln>
                <a:solidFill>
                  <a:schemeClr val="tx1"/>
                </a:solidFill>
                <a:effectLst/>
                <a:latin typeface="+mj-lt"/>
                <a:ea typeface="+mj-ea"/>
                <a:cs typeface="+mj-cs"/>
              </a:rPr>
              <a:t> for easier analysis.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Data Cleaning Steps:</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Impute NULL Values:</a:t>
            </a:r>
            <a:r>
              <a:rPr kumimoji="0" lang="en-US" altLang="en-US" sz="2000" b="0" i="0" u="none" strike="noStrike" kern="1200" cap="none" normalizeH="0" baseline="0">
                <a:ln>
                  <a:noFill/>
                </a:ln>
                <a:solidFill>
                  <a:schemeClr val="tx1"/>
                </a:solidFill>
                <a:effectLst/>
                <a:latin typeface="+mj-lt"/>
                <a:ea typeface="+mj-ea"/>
                <a:cs typeface="+mj-cs"/>
              </a:rPr>
              <a:t> Calculating and filling missing values in 'PayloadMass' with the mean.</a:t>
            </a: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Remove Unused Columns:</a:t>
            </a:r>
            <a:r>
              <a:rPr kumimoji="0" lang="en-US" altLang="en-US" sz="2000" b="0" i="0" u="none" strike="noStrike" kern="1200" cap="none" normalizeH="0" baseline="0">
                <a:ln>
                  <a:noFill/>
                </a:ln>
                <a:solidFill>
                  <a:schemeClr val="tx1"/>
                </a:solidFill>
                <a:effectLst/>
                <a:latin typeface="+mj-lt"/>
                <a:ea typeface="+mj-ea"/>
                <a:cs typeface="+mj-cs"/>
              </a:rPr>
              <a:t> Example, 'LandingPad' if not applicable.</a:t>
            </a:r>
          </a:p>
          <a:p>
            <a:pPr marL="457200" marR="0" lvl="1" indent="0" algn="l" rtl="0" fontAlgn="base">
              <a:lnSpc>
                <a:spcPct val="90000"/>
              </a:lnSpc>
              <a:spcBef>
                <a:spcPct val="0"/>
              </a:spcBef>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Data Filtering:</a:t>
            </a:r>
            <a:r>
              <a:rPr kumimoji="0" lang="en-US" altLang="en-US" sz="2000" b="0" i="0" u="none" strike="noStrike" kern="1200" cap="none" normalizeH="0" baseline="0">
                <a:ln>
                  <a:noFill/>
                </a:ln>
                <a:solidFill>
                  <a:schemeClr val="tx1"/>
                </a:solidFill>
                <a:effectLst/>
                <a:latin typeface="+mj-lt"/>
                <a:ea typeface="+mj-ea"/>
                <a:cs typeface="+mj-cs"/>
              </a:rPr>
              <a:t> Exclude data related to non-Falcon 9 launches.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Key Attributes for Analysis:</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Detailed list of attributes like Flight Number, Booster Version, Payload Mass, Outcome, etc., which are crucial for performance analysis.</a:t>
            </a:r>
          </a:p>
          <a:p>
            <a:pPr marL="0" marR="0" lvl="0" indent="0" fontAlgn="base">
              <a:spcAft>
                <a:spcPct val="0"/>
              </a:spcAft>
              <a:buClrTx/>
              <a:buSzTx/>
              <a:tabLst/>
            </a:pPr>
            <a:r>
              <a:rPr kumimoji="0" lang="en-US" altLang="en-US" sz="2000" b="1" i="0" u="none" strike="noStrike" kern="1200" cap="none" normalizeH="0" baseline="0">
                <a:ln>
                  <a:noFill/>
                </a:ln>
                <a:solidFill>
                  <a:schemeClr val="tx1"/>
                </a:solidFill>
                <a:effectLst/>
                <a:latin typeface="+mj-lt"/>
                <a:ea typeface="+mj-ea"/>
                <a:cs typeface="+mj-cs"/>
              </a:rPr>
              <a:t>Outcome Classification:</a:t>
            </a:r>
            <a:endParaRPr kumimoji="0" lang="en-US" altLang="en-US" sz="2000" b="0" i="0" u="none" strike="noStrike" kern="1200" cap="none" normalizeH="0" baseline="0">
              <a:ln>
                <a:noFill/>
              </a:ln>
              <a:solidFill>
                <a:schemeClr val="tx1"/>
              </a:solidFill>
              <a:effectLst/>
              <a:latin typeface="+mj-lt"/>
              <a:ea typeface="+mj-ea"/>
              <a:cs typeface="+mj-cs"/>
            </a:endParaRPr>
          </a:p>
          <a:p>
            <a:pPr marL="457200" marR="0" lvl="1" indent="0" algn="l" rtl="0" fontAlgn="base">
              <a:lnSpc>
                <a:spcPct val="90000"/>
              </a:lnSpc>
              <a:spcBef>
                <a:spcPct val="0"/>
              </a:spcBef>
              <a:spcAft>
                <a:spcPct val="0"/>
              </a:spcAft>
              <a:buClrTx/>
              <a:buSzTx/>
              <a:tabLst/>
            </a:pPr>
            <a:r>
              <a:rPr kumimoji="0" lang="en-US" altLang="en-US" sz="2000" b="0" i="0" u="none" strike="noStrike" kern="1200" cap="none" normalizeH="0" baseline="0">
                <a:ln>
                  <a:noFill/>
                </a:ln>
                <a:solidFill>
                  <a:schemeClr val="tx1"/>
                </a:solidFill>
                <a:effectLst/>
                <a:latin typeface="+mj-lt"/>
                <a:ea typeface="+mj-ea"/>
                <a:cs typeface="+mj-cs"/>
              </a:rPr>
              <a:t>Converting landing outcomes into binary classification (0 for unsuccessful, 1 for successful) for simplified analysis.</a:t>
            </a:r>
          </a:p>
          <a:p>
            <a:pPr marL="0" marR="0" lvl="0" indent="0" fontAlgn="base">
              <a:spcAft>
                <a:spcPct val="0"/>
              </a:spcAft>
              <a:buClrTx/>
              <a:buSzTx/>
              <a:tabLst/>
            </a:pPr>
            <a:endParaRPr kumimoji="0" lang="en-US" altLang="en-US" sz="2000" b="0" i="0" u="none" strike="noStrike" kern="1200" cap="none" normalizeH="0" baseline="0">
              <a:ln>
                <a:noFill/>
              </a:ln>
              <a:solidFill>
                <a:schemeClr val="tx1"/>
              </a:solidFill>
              <a:effectLst/>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594398" y="828388"/>
            <a:ext cx="9910295" cy="851573"/>
          </a:xfrm>
        </p:spPr>
        <p:txBody>
          <a:bodyPr vert="horz" lIns="91440" tIns="45720" rIns="91440" bIns="45720" rtlCol="0" anchor="b">
            <a:normAutofit lnSpcReduction="10000"/>
          </a:bodyPr>
          <a:lstStyle/>
          <a:p>
            <a:endParaRPr lang="en-US" b="1" kern="1200" dirty="0">
              <a:solidFill>
                <a:schemeClr val="tx1"/>
              </a:solidFill>
              <a:highlight>
                <a:srgbClr val="FFFFFF"/>
              </a:highlight>
              <a:latin typeface="+mn-lt"/>
              <a:ea typeface="+mn-ea"/>
              <a:cs typeface="+mn-cs"/>
            </a:endParaRPr>
          </a:p>
          <a:p>
            <a:r>
              <a:rPr lang="en-US" b="1" i="0" kern="1200" dirty="0">
                <a:solidFill>
                  <a:schemeClr val="tx1"/>
                </a:solidFill>
                <a:effectLst/>
                <a:highlight>
                  <a:srgbClr val="FFFFFF"/>
                </a:highlight>
                <a:latin typeface="+mn-lt"/>
                <a:ea typeface="+mn-ea"/>
                <a:cs typeface="+mn-cs"/>
              </a:rPr>
              <a:t>Data Wrangling for SpaceX Launch Analysis  Methodology</a:t>
            </a:r>
            <a:endParaRPr lang="en-US" kern="1200" dirty="0">
              <a:solidFill>
                <a:schemeClr val="tx1"/>
              </a:solidFill>
              <a:latin typeface="+mn-lt"/>
              <a:ea typeface="+mn-ea"/>
              <a:cs typeface="+mn-cs"/>
            </a:endParaRPr>
          </a:p>
        </p:txBody>
      </p:sp>
      <p:sp>
        <p:nvSpPr>
          <p:cNvPr id="17"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356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a:solidFill>
                  <a:schemeClr val="tx1"/>
                </a:solidFill>
                <a:effectLst/>
                <a:highlight>
                  <a:srgbClr val="FFFFFF"/>
                </a:highlight>
                <a:latin typeface="+mj-lt"/>
                <a:ea typeface="+mj-ea"/>
                <a:cs typeface="+mj-cs"/>
              </a:rPr>
              <a:t>Model Accuracy</a:t>
            </a:r>
            <a:r>
              <a:rPr lang="en-US" sz="1700" b="0" i="0" kern="1200">
                <a:solidFill>
                  <a:schemeClr val="tx1"/>
                </a:solidFill>
                <a:effectLst/>
                <a:highlight>
                  <a:srgbClr val="FFFFFF"/>
                </a:highlight>
                <a:latin typeface="+mj-lt"/>
                <a:ea typeface="+mj-ea"/>
                <a:cs typeface="+mj-cs"/>
              </a:rPr>
              <a:t>: The accuracy scores from different models are consistently above 80%, indicating a strong predictive capability for the test data. This suggests that the features selected for the model have a significant influence on the prediction of rocket landing successes or failures.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Consistency Across Models</a:t>
            </a:r>
            <a:r>
              <a:rPr lang="en-US" sz="1700" b="0" i="0" kern="1200">
                <a:solidFill>
                  <a:schemeClr val="tx1"/>
                </a:solidFill>
                <a:effectLst/>
                <a:highlight>
                  <a:srgbClr val="FFFFFF"/>
                </a:highlight>
                <a:latin typeface="+mj-lt"/>
                <a:ea typeface="+mj-ea"/>
                <a:cs typeface="+mj-cs"/>
              </a:rPr>
              <a:t>: Several models, including logistic regression, support vector machines, and k-nearest neighbors, yield similar accuracy scores, which suggests that the dataset is well-behaved, and the patterns are detectable by various algorithmic approaches.</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Confusion Matrix Interpretation</a:t>
            </a:r>
            <a:r>
              <a:rPr lang="en-US" sz="1700" b="0" i="0" kern="1200">
                <a:solidFill>
                  <a:schemeClr val="tx1"/>
                </a:solidFill>
                <a:effectLst/>
                <a:highlight>
                  <a:srgbClr val="FFFFFF"/>
                </a:highlight>
                <a:latin typeface="+mj-lt"/>
                <a:ea typeface="+mj-ea"/>
                <a:cs typeface="+mj-cs"/>
              </a:rPr>
              <a:t>: The confusion matrices indicate a higher number of true positives and true negatives, which shows that the models are generally successful at predicting both successful and unsuccessful landings. However, the presence of false positives and false negatives indicates there is still room for model improvement.</a:t>
            </a:r>
            <a:br>
              <a:rPr lang="en-US" sz="1700" b="0" i="0" kern="1200">
                <a:solidFill>
                  <a:schemeClr val="tx1"/>
                </a:solidFill>
                <a:effectLst/>
                <a:highlight>
                  <a:srgbClr val="FFFFFF"/>
                </a:highlight>
                <a:latin typeface="+mj-lt"/>
                <a:ea typeface="+mj-ea"/>
                <a:cs typeface="+mj-cs"/>
              </a:rPr>
            </a:br>
            <a:r>
              <a:rPr lang="en-US" sz="1700" b="1" i="0" kern="1200">
                <a:solidFill>
                  <a:schemeClr val="tx1"/>
                </a:solidFill>
                <a:effectLst/>
                <a:highlight>
                  <a:srgbClr val="FFFFFF"/>
                </a:highlight>
                <a:latin typeface="+mj-lt"/>
                <a:ea typeface="+mj-ea"/>
                <a:cs typeface="+mj-cs"/>
              </a:rPr>
              <a:t>Hyperparameter Optimization</a:t>
            </a:r>
            <a:r>
              <a:rPr lang="en-US" sz="1700" b="0" i="0" kern="1200">
                <a:solidFill>
                  <a:schemeClr val="tx1"/>
                </a:solidFill>
                <a:effectLst/>
                <a:highlight>
                  <a:srgbClr val="FFFFFF"/>
                </a:highlight>
                <a:latin typeface="+mj-lt"/>
                <a:ea typeface="+mj-ea"/>
                <a:cs typeface="+mj-cs"/>
              </a:rPr>
              <a:t>: The usage of GridSearchCV for hyperparameter tuning is effective in finding the optimal parameters for the models, which is evidenced by the improved accuracy scores upon tuning compared to default parameter settings. This demonstrates the importance of hyperparameter optimization in model performance.</a:t>
            </a:r>
            <a:endParaRPr lang="en-US" sz="17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Conclusion – Predictive Analysis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53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marL="571500" indent="-571500"/>
            <a:r>
              <a:rPr lang="en-US" sz="3100" b="0" i="0" kern="1200" dirty="0">
                <a:solidFill>
                  <a:schemeClr val="tx1"/>
                </a:solidFill>
                <a:effectLst/>
                <a:highlight>
                  <a:srgbClr val="FFFFFF"/>
                </a:highlight>
                <a:latin typeface="+mj-lt"/>
                <a:ea typeface="+mj-ea"/>
                <a:cs typeface="+mj-cs"/>
              </a:rPr>
              <a:t> 	Crafting a presentation with dynamic slide layouts and engaging backgrounds turns data into a visual narrative. </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Simple, clear bullet points and well-organized content ensure the information is digestible, making complex topics accessible.</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 </a:t>
            </a:r>
            <a:br>
              <a:rPr lang="en-US" sz="3100" b="0" i="0" kern="1200" dirty="0">
                <a:solidFill>
                  <a:schemeClr val="tx1"/>
                </a:solidFill>
                <a:effectLst/>
                <a:highlight>
                  <a:srgbClr val="FFFFFF"/>
                </a:highlight>
                <a:latin typeface="+mj-lt"/>
                <a:ea typeface="+mj-ea"/>
                <a:cs typeface="+mj-cs"/>
              </a:rPr>
            </a:br>
            <a:r>
              <a:rPr lang="en-US" sz="3100" b="0" i="0" kern="1200" dirty="0">
                <a:solidFill>
                  <a:schemeClr val="tx1"/>
                </a:solidFill>
                <a:effectLst/>
                <a:highlight>
                  <a:srgbClr val="FFFFFF"/>
                </a:highlight>
                <a:latin typeface="+mj-lt"/>
                <a:ea typeface="+mj-ea"/>
                <a:cs typeface="+mj-cs"/>
              </a:rPr>
              <a:t>This creative approach not only captivates the audience but also enhances comprehension and retention of the material.</a:t>
            </a:r>
            <a:endParaRPr lang="en-US" sz="31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Creativity Applied in Presentation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39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0" i="0" kern="1200">
                <a:solidFill>
                  <a:schemeClr val="tx1"/>
                </a:solidFill>
                <a:effectLst/>
                <a:highlight>
                  <a:srgbClr val="FFFFFF"/>
                </a:highlight>
                <a:latin typeface="+mj-lt"/>
                <a:ea typeface="+mj-ea"/>
                <a:cs typeface="+mj-cs"/>
              </a:rPr>
              <a:t>1. innovative and interesting insight from visualization of data as a part of </a:t>
            </a:r>
            <a:r>
              <a:rPr lang="en-US" sz="2100" b="0" kern="1200">
                <a:solidFill>
                  <a:schemeClr val="tx1"/>
                </a:solidFill>
                <a:highlight>
                  <a:srgbClr val="FFFFFF"/>
                </a:highlight>
                <a:latin typeface="+mj-lt"/>
                <a:ea typeface="+mj-ea"/>
                <a:cs typeface="+mj-cs"/>
              </a:rPr>
              <a:t>EDA </a:t>
            </a:r>
            <a:r>
              <a:rPr lang="en-US" sz="2100" b="0" i="0" kern="1200">
                <a:solidFill>
                  <a:schemeClr val="tx1"/>
                </a:solidFill>
                <a:effectLst/>
                <a:highlight>
                  <a:srgbClr val="FFFFFF"/>
                </a:highlight>
                <a:latin typeface="+mj-lt"/>
                <a:ea typeface="+mj-ea"/>
                <a:cs typeface="+mj-cs"/>
              </a:rPr>
              <a:t>is the improvement in launch success rates over time, which suggests a learning curve effect at play. As the number of flights increases, the success rate also goes up, indicating that experience and technological advancements lead to better mission outcomes. This underscores the iterative nature of engineering in space travel where each launch provides valuable data to refine and enhance future missions.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2. An innovative and interesting insight from the predictive analysis is the effectiveness of the hyperparameter tuning process in improving model performance. Despite the different algorithms used, the GridSearchCV technique consistently found the best parameters that enhanced the accuracy of each model. This highlights the potential for automated machine learning (AutoML) tools to significantly streamline and optimize the model-building process, leading to robust predictive performance with less manual intervention.</a:t>
            </a: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503D634-94FE-51D2-D0DA-ABB18AE8EE2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kern="1200">
                <a:solidFill>
                  <a:schemeClr val="tx1"/>
                </a:solidFill>
                <a:latin typeface="+mn-lt"/>
                <a:ea typeface="+mn-ea"/>
                <a:cs typeface="+mn-cs"/>
              </a:rPr>
              <a:t>Innovative Insights from the Data Analysis </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678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98F0-C8CE-AB2B-515F-4C2AAF51C98D}"/>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a:t>Thank you </a:t>
            </a:r>
          </a:p>
        </p:txBody>
      </p:sp>
      <p:pic>
        <p:nvPicPr>
          <p:cNvPr id="4" name="Picture 3">
            <a:extLst>
              <a:ext uri="{FF2B5EF4-FFF2-40B4-BE49-F238E27FC236}">
                <a16:creationId xmlns:a16="http://schemas.microsoft.com/office/drawing/2014/main" id="{4D78C833-A56D-FCC2-343B-526AD57A5229}"/>
              </a:ext>
            </a:extLst>
          </p:cNvPr>
          <p:cNvPicPr>
            <a:picLocks noChangeAspect="1"/>
          </p:cNvPicPr>
          <p:nvPr/>
        </p:nvPicPr>
        <p:blipFill rotWithShape="1">
          <a:blip r:embed="rId2"/>
          <a:srcRect l="26113" r="2655" b="5"/>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10"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47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1700" b="1" i="0" kern="1200" dirty="0">
                <a:solidFill>
                  <a:schemeClr val="tx1"/>
                </a:solidFill>
                <a:effectLst/>
                <a:highlight>
                  <a:srgbClr val="FFFFFF"/>
                </a:highlight>
                <a:latin typeface="+mj-lt"/>
                <a:ea typeface="+mj-ea"/>
                <a:cs typeface="+mj-cs"/>
              </a:rPr>
              <a:t>What is EDA?</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A critical, initial step in any data science workflow aimed at understanding the characteristics of data through statistical summaries and visual tools.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Key Practices in EDA:</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Conducting initial data checks, examine basic statistics, and utilize visualizations to understand data structure and attributes.</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Assessing data’s predictive power for determining the success of Falcon 9 first stage landings using more detailed statistical tools.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Key Attributes for Analysis:</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Success Rate Over Time:</a:t>
            </a:r>
            <a:r>
              <a:rPr lang="en-US" sz="1700" b="0" i="0" kern="1200" dirty="0">
                <a:solidFill>
                  <a:schemeClr val="tx1"/>
                </a:solidFill>
                <a:effectLst/>
                <a:highlight>
                  <a:srgbClr val="FFFFFF"/>
                </a:highlight>
                <a:latin typeface="+mj-lt"/>
                <a:ea typeface="+mj-ea"/>
                <a:cs typeface="+mj-cs"/>
              </a:rPr>
              <a:t> Tracking improvements in landing success rates, utilizing launch number as a key feature.</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Impact of Launch Sites on Success:</a:t>
            </a:r>
            <a:r>
              <a:rPr lang="en-US" sz="1700" b="0" i="0" kern="1200" dirty="0">
                <a:solidFill>
                  <a:schemeClr val="tx1"/>
                </a:solidFill>
                <a:effectLst/>
                <a:highlight>
                  <a:srgbClr val="FFFFFF"/>
                </a:highlight>
                <a:latin typeface="+mj-lt"/>
                <a:ea typeface="+mj-ea"/>
                <a:cs typeface="+mj-cs"/>
              </a:rPr>
              <a:t> Analysis of how different launch sites influence launch outcomes with statistical evidence.</a:t>
            </a:r>
            <a:br>
              <a:rPr lang="en-US" sz="1700" b="0" i="0" kern="1200" dirty="0">
                <a:solidFill>
                  <a:schemeClr val="tx1"/>
                </a:solidFill>
                <a:effectLst/>
                <a:highlight>
                  <a:srgbClr val="FFFFFF"/>
                </a:highlight>
                <a:latin typeface="+mj-lt"/>
                <a:ea typeface="+mj-ea"/>
                <a:cs typeface="+mj-cs"/>
              </a:rPr>
            </a:br>
            <a:r>
              <a:rPr lang="en-US" sz="1700" b="1" i="0" kern="1200" dirty="0">
                <a:solidFill>
                  <a:schemeClr val="tx1"/>
                </a:solidFill>
                <a:effectLst/>
                <a:highlight>
                  <a:srgbClr val="FFFFFF"/>
                </a:highlight>
                <a:latin typeface="+mj-lt"/>
                <a:ea typeface="+mj-ea"/>
                <a:cs typeface="+mj-cs"/>
              </a:rPr>
              <a:t>Data Preparation for Machine Learning:</a:t>
            </a:r>
            <a:br>
              <a:rPr lang="en-US" sz="1700" b="0" i="0" kern="1200" dirty="0">
                <a:solidFill>
                  <a:schemeClr val="tx1"/>
                </a:solidFill>
                <a:effectLst/>
                <a:highlight>
                  <a:srgbClr val="FFFFFF"/>
                </a:highlight>
                <a:latin typeface="+mj-lt"/>
                <a:ea typeface="+mj-ea"/>
                <a:cs typeface="+mj-cs"/>
              </a:rPr>
            </a:br>
            <a:r>
              <a:rPr lang="en-US" sz="1700" b="0" i="0" kern="1200" dirty="0">
                <a:solidFill>
                  <a:schemeClr val="tx1"/>
                </a:solidFill>
                <a:effectLst/>
                <a:highlight>
                  <a:srgbClr val="FFFFFF"/>
                </a:highlight>
                <a:latin typeface="+mj-lt"/>
                <a:ea typeface="+mj-ea"/>
                <a:cs typeface="+mj-cs"/>
              </a:rPr>
              <a:t>Selecting features based on correlation with success, apply transformations like one-hot encoding for categorical data.</a:t>
            </a:r>
            <a:br>
              <a:rPr lang="en-US" sz="1700" b="0" i="0" kern="1200" dirty="0">
                <a:solidFill>
                  <a:schemeClr val="tx1"/>
                </a:solidFill>
                <a:effectLst/>
                <a:highlight>
                  <a:srgbClr val="FFFFFF"/>
                </a:highlight>
                <a:latin typeface="+mj-lt"/>
                <a:ea typeface="+mj-ea"/>
                <a:cs typeface="+mj-cs"/>
              </a:rPr>
            </a:br>
            <a:endParaRPr lang="en-US" sz="17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a:solidFill>
                  <a:schemeClr val="tx1"/>
                </a:solidFill>
                <a:effectLst/>
                <a:highlight>
                  <a:srgbClr val="FFFFFF"/>
                </a:highlight>
                <a:latin typeface="+mn-lt"/>
                <a:ea typeface="+mn-ea"/>
                <a:cs typeface="+mn-cs"/>
              </a:rPr>
              <a:t>Exploratory Data Analysis (EDA) Methodology</a:t>
            </a:r>
          </a:p>
          <a:p>
            <a:endParaRPr lang="en-US" kern="120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01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1" i="0" kern="1200">
                <a:solidFill>
                  <a:schemeClr val="tx1"/>
                </a:solidFill>
                <a:effectLst/>
                <a:highlight>
                  <a:srgbClr val="FFFFFF"/>
                </a:highlight>
                <a:latin typeface="+mj-lt"/>
                <a:ea typeface="+mj-ea"/>
                <a:cs typeface="+mj-cs"/>
              </a:rPr>
              <a:t>Overview of Interactive Visual Analytics: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Using tools that allow users to interact with data visualizations dynamically, enhancing the depth of analysis and understanding.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Tools and Techniques: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Folium:</a:t>
            </a:r>
            <a:r>
              <a:rPr lang="en-US" sz="2100" b="0" i="0" kern="1200">
                <a:solidFill>
                  <a:schemeClr val="tx1"/>
                </a:solidFill>
                <a:effectLst/>
                <a:highlight>
                  <a:srgbClr val="FFFFFF"/>
                </a:highlight>
                <a:latin typeface="+mj-lt"/>
                <a:ea typeface="+mj-ea"/>
                <a:cs typeface="+mj-cs"/>
              </a:rPr>
              <a:t> Used for creating interactive maps to visualize geographic data related to launch sites.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Plotly Dash:</a:t>
            </a:r>
            <a:r>
              <a:rPr lang="en-US" sz="2100" b="0" i="0" kern="1200">
                <a:solidFill>
                  <a:schemeClr val="tx1"/>
                </a:solidFill>
                <a:effectLst/>
                <a:highlight>
                  <a:srgbClr val="FFFFFF"/>
                </a:highlight>
                <a:latin typeface="+mj-lt"/>
                <a:ea typeface="+mj-ea"/>
                <a:cs typeface="+mj-cs"/>
              </a:rPr>
              <a:t> Framework for developing comprehensive web-based dashboards that incorporate interactive elements.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Methodology:</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Part 1:</a:t>
            </a:r>
            <a:r>
              <a:rPr lang="en-US" sz="2100" b="0" i="0" kern="1200">
                <a:solidFill>
                  <a:schemeClr val="tx1"/>
                </a:solidFill>
                <a:effectLst/>
                <a:highlight>
                  <a:srgbClr val="FFFFFF"/>
                </a:highlight>
                <a:latin typeface="+mj-lt"/>
                <a:ea typeface="+mj-ea"/>
                <a:cs typeface="+mj-cs"/>
              </a:rPr>
              <a:t> Using Folium to map launch sites and analyze geographical advantages or patterns.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Part 2:</a:t>
            </a:r>
            <a:r>
              <a:rPr lang="en-US" sz="2100" b="0" i="0" kern="1200">
                <a:solidFill>
                  <a:schemeClr val="tx1"/>
                </a:solidFill>
                <a:effectLst/>
                <a:highlight>
                  <a:srgbClr val="FFFFFF"/>
                </a:highlight>
                <a:latin typeface="+mj-lt"/>
                <a:ea typeface="+mj-ea"/>
                <a:cs typeface="+mj-cs"/>
              </a:rPr>
              <a:t> Building an interactive dashboard using Plotly Dash, incorporating elements like dropdown lists and range sliders for dynamic data exploration.</a:t>
            </a:r>
            <a:br>
              <a:rPr lang="en-US" sz="2100" b="0" i="0" kern="1200">
                <a:solidFill>
                  <a:schemeClr val="tx1"/>
                </a:solidFill>
                <a:effectLst/>
                <a:highlight>
                  <a:srgbClr val="FFFFFF"/>
                </a:highlight>
                <a:latin typeface="+mj-lt"/>
                <a:ea typeface="+mj-ea"/>
                <a:cs typeface="+mj-cs"/>
              </a:rPr>
            </a:b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Interactive Visual Analytics and Dashboard Building- methodology</a:t>
            </a:r>
          </a:p>
          <a:p>
            <a:endParaRPr lang="en-US"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90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2100" b="1" i="0" kern="1200">
                <a:solidFill>
                  <a:schemeClr val="tx1"/>
                </a:solidFill>
                <a:effectLst/>
                <a:highlight>
                  <a:srgbClr val="FFFFFF"/>
                </a:highlight>
                <a:latin typeface="+mj-lt"/>
                <a:ea typeface="+mj-ea"/>
                <a:cs typeface="+mj-cs"/>
              </a:rPr>
              <a:t>Predictive Analysis Overview:</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Applying machine learning to predict future events based on historical data.</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Data Preprocessing: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Purpose:</a:t>
            </a:r>
            <a:r>
              <a:rPr lang="en-US" sz="2100" b="0" i="0" kern="1200">
                <a:solidFill>
                  <a:schemeClr val="tx1"/>
                </a:solidFill>
                <a:effectLst/>
                <a:highlight>
                  <a:srgbClr val="FFFFFF"/>
                </a:highlight>
                <a:latin typeface="+mj-lt"/>
                <a:ea typeface="+mj-ea"/>
                <a:cs typeface="+mj-cs"/>
              </a:rPr>
              <a:t> Prepares data for model training.</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Activities: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Standardize numeric data to a uniform scale.</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Address missing values.</a:t>
            </a:r>
            <a:br>
              <a:rPr lang="en-US" sz="2100" b="0" i="0" kern="1200">
                <a:solidFill>
                  <a:schemeClr val="tx1"/>
                </a:solidFill>
                <a:effectLst/>
                <a:highlight>
                  <a:srgbClr val="FFFFFF"/>
                </a:highlight>
                <a:latin typeface="+mj-lt"/>
                <a:ea typeface="+mj-ea"/>
                <a:cs typeface="+mj-cs"/>
              </a:rPr>
            </a:br>
            <a:r>
              <a:rPr lang="en-US" sz="2100" b="0" i="0" kern="1200">
                <a:solidFill>
                  <a:schemeClr val="tx1"/>
                </a:solidFill>
                <a:effectLst/>
                <a:highlight>
                  <a:srgbClr val="FFFFFF"/>
                </a:highlight>
                <a:latin typeface="+mj-lt"/>
                <a:ea typeface="+mj-ea"/>
                <a:cs typeface="+mj-cs"/>
              </a:rPr>
              <a:t>Encode categorical variables for numerical analysis.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Data Splitting with Train_test_split:</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Training Data:</a:t>
            </a:r>
            <a:r>
              <a:rPr lang="en-US" sz="2100" b="0" i="0" kern="1200">
                <a:solidFill>
                  <a:schemeClr val="tx1"/>
                </a:solidFill>
                <a:effectLst/>
                <a:highlight>
                  <a:srgbClr val="FFFFFF"/>
                </a:highlight>
                <a:latin typeface="+mj-lt"/>
                <a:ea typeface="+mj-ea"/>
                <a:cs typeface="+mj-cs"/>
              </a:rPr>
              <a:t> Used to train the machine learning models.</a:t>
            </a:r>
            <a:br>
              <a:rPr lang="en-US" sz="2100" b="0" i="0" kern="1200">
                <a:solidFill>
                  <a:schemeClr val="tx1"/>
                </a:solidFill>
                <a:effectLst/>
                <a:highlight>
                  <a:srgbClr val="FFFFFF"/>
                </a:highlight>
                <a:latin typeface="+mj-lt"/>
                <a:ea typeface="+mj-ea"/>
                <a:cs typeface="+mj-cs"/>
              </a:rPr>
            </a:br>
            <a:r>
              <a:rPr lang="en-US" sz="2100" b="1" i="0" kern="1200">
                <a:solidFill>
                  <a:schemeClr val="tx1"/>
                </a:solidFill>
                <a:effectLst/>
                <a:highlight>
                  <a:srgbClr val="FFFFFF"/>
                </a:highlight>
                <a:latin typeface="+mj-lt"/>
                <a:ea typeface="+mj-ea"/>
                <a:cs typeface="+mj-cs"/>
              </a:rPr>
              <a:t>Testing Data:</a:t>
            </a:r>
            <a:r>
              <a:rPr lang="en-US" sz="2100" b="0" i="0" kern="1200">
                <a:solidFill>
                  <a:schemeClr val="tx1"/>
                </a:solidFill>
                <a:effectLst/>
                <a:highlight>
                  <a:srgbClr val="FFFFFF"/>
                </a:highlight>
                <a:latin typeface="+mj-lt"/>
                <a:ea typeface="+mj-ea"/>
                <a:cs typeface="+mj-cs"/>
              </a:rPr>
              <a:t> Used to test and validate model accuracy.</a:t>
            </a:r>
            <a:br>
              <a:rPr lang="en-US" sz="2100" b="0" i="0" kern="1200">
                <a:solidFill>
                  <a:schemeClr val="tx1"/>
                </a:solidFill>
                <a:effectLst/>
                <a:highlight>
                  <a:srgbClr val="FFFFFF"/>
                </a:highlight>
                <a:latin typeface="+mj-lt"/>
                <a:ea typeface="+mj-ea"/>
                <a:cs typeface="+mj-cs"/>
              </a:rPr>
            </a:br>
            <a:endParaRPr lang="en-US" sz="21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b="1" i="0" kern="1200" dirty="0">
                <a:solidFill>
                  <a:schemeClr val="tx1"/>
                </a:solidFill>
                <a:effectLst/>
                <a:highlight>
                  <a:srgbClr val="FFFFFF"/>
                </a:highlight>
                <a:latin typeface="+mn-lt"/>
                <a:ea typeface="+mn-ea"/>
                <a:cs typeface="+mn-cs"/>
              </a:rPr>
              <a:t>Building the Machine Learning Pipeline- methodology</a:t>
            </a:r>
          </a:p>
          <a:p>
            <a:endParaRPr lang="en-US"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9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E232C-306F-F083-1532-B5849A28B266}"/>
              </a:ext>
            </a:extLst>
          </p:cNvPr>
          <p:cNvSpPr>
            <a:spLocks noGrp="1"/>
          </p:cNvSpPr>
          <p:nvPr>
            <p:ph type="title"/>
          </p:nvPr>
        </p:nvSpPr>
        <p:spPr>
          <a:xfrm>
            <a:off x="494071" y="451381"/>
            <a:ext cx="10856681" cy="4029670"/>
          </a:xfrm>
        </p:spPr>
        <p:txBody>
          <a:bodyPr vert="horz" lIns="91440" tIns="45720" rIns="91440" bIns="45720" rtlCol="0" anchor="b">
            <a:noAutofit/>
          </a:bodyPr>
          <a:lstStyle/>
          <a:p>
            <a:r>
              <a:rPr lang="en-US" sz="2400" b="1" i="0" kern="1200" dirty="0">
                <a:effectLst/>
                <a:highlight>
                  <a:srgbClr val="FFFFFF"/>
                </a:highlight>
                <a:latin typeface="+mj-lt"/>
                <a:ea typeface="+mj-ea"/>
                <a:cs typeface="+mj-cs"/>
              </a:rPr>
              <a:t>Model Training Techniques:</a:t>
            </a:r>
            <a:br>
              <a:rPr lang="en-US" sz="2400" b="0" i="0" kern="1200" dirty="0">
                <a:effectLst/>
                <a:highlight>
                  <a:srgbClr val="FFFFFF"/>
                </a:highlight>
              </a:rPr>
            </a:br>
            <a:r>
              <a:rPr lang="en-US" sz="2400" b="1" i="0" kern="1200" dirty="0">
                <a:effectLst/>
                <a:highlight>
                  <a:srgbClr val="FFFFFF"/>
                </a:highlight>
                <a:latin typeface="+mj-lt"/>
                <a:ea typeface="+mj-ea"/>
                <a:cs typeface="+mj-cs"/>
              </a:rPr>
              <a:t>Logistic Regression:</a:t>
            </a:r>
            <a:r>
              <a:rPr lang="en-US" sz="2400" b="0" i="0" kern="1200" dirty="0">
                <a:effectLst/>
                <a:highlight>
                  <a:srgbClr val="FFFFFF"/>
                </a:highlight>
                <a:latin typeface="+mj-lt"/>
                <a:ea typeface="+mj-ea"/>
                <a:cs typeface="+mj-cs"/>
              </a:rPr>
              <a:t> used for Predicting probabilities of binary outcomes.</a:t>
            </a:r>
            <a:br>
              <a:rPr lang="en-US" sz="2400" b="0" i="0" kern="1200" dirty="0">
                <a:effectLst/>
                <a:highlight>
                  <a:srgbClr val="FFFFFF"/>
                </a:highlight>
              </a:rPr>
            </a:br>
            <a:r>
              <a:rPr lang="en-US" sz="2400" b="1" i="0" kern="1200" dirty="0">
                <a:effectLst/>
                <a:highlight>
                  <a:srgbClr val="FFFFFF"/>
                </a:highlight>
                <a:latin typeface="+mj-lt"/>
                <a:ea typeface="+mj-ea"/>
                <a:cs typeface="+mj-cs"/>
              </a:rPr>
              <a:t>Support Vector Machines (SVM):</a:t>
            </a:r>
            <a:r>
              <a:rPr lang="en-US" sz="2400" b="0" i="0" kern="1200" dirty="0">
                <a:effectLst/>
                <a:highlight>
                  <a:srgbClr val="FFFFFF"/>
                </a:highlight>
                <a:latin typeface="+mj-lt"/>
                <a:ea typeface="+mj-ea"/>
                <a:cs typeface="+mj-cs"/>
              </a:rPr>
              <a:t> Classifies by finding the best boundary between outcomes.</a:t>
            </a:r>
            <a:br>
              <a:rPr lang="en-US" sz="2400" b="0" i="0" kern="1200" dirty="0">
                <a:effectLst/>
                <a:highlight>
                  <a:srgbClr val="FFFFFF"/>
                </a:highlight>
              </a:rPr>
            </a:br>
            <a:r>
              <a:rPr lang="en-US" sz="2400" b="1" i="0" kern="1200" dirty="0">
                <a:effectLst/>
                <a:highlight>
                  <a:srgbClr val="FFFFFF"/>
                </a:highlight>
                <a:latin typeface="+mj-lt"/>
                <a:ea typeface="+mj-ea"/>
                <a:cs typeface="+mj-cs"/>
              </a:rPr>
              <a:t>Decision Trees and K-Nearest Neighbors (KNN):</a:t>
            </a:r>
            <a:r>
              <a:rPr lang="en-US" sz="2400" b="0" i="0" kern="1200" dirty="0">
                <a:effectLst/>
                <a:highlight>
                  <a:srgbClr val="FFFFFF"/>
                </a:highlight>
                <a:latin typeface="+mj-lt"/>
                <a:ea typeface="+mj-ea"/>
                <a:cs typeface="+mj-cs"/>
              </a:rPr>
              <a:t> Decision-based and proximity-based approaches, respectively.</a:t>
            </a:r>
            <a:br>
              <a:rPr lang="en-US" sz="2400" b="0" i="0" kern="1200" dirty="0">
                <a:effectLst/>
                <a:highlight>
                  <a:srgbClr val="FFFFFF"/>
                </a:highlight>
              </a:rPr>
            </a:br>
            <a:r>
              <a:rPr lang="en-US" sz="2400" b="1" i="0" kern="1200" dirty="0">
                <a:effectLst/>
                <a:highlight>
                  <a:srgbClr val="FFFFFF"/>
                </a:highlight>
                <a:latin typeface="+mj-lt"/>
                <a:ea typeface="+mj-ea"/>
                <a:cs typeface="+mj-cs"/>
              </a:rPr>
              <a:t>Optimizing Model Performance:</a:t>
            </a:r>
            <a:br>
              <a:rPr lang="en-US" sz="2400" b="0" i="0" kern="1200" dirty="0">
                <a:effectLst/>
                <a:highlight>
                  <a:srgbClr val="FFFFFF"/>
                </a:highlight>
              </a:rPr>
            </a:br>
            <a:r>
              <a:rPr lang="en-US" sz="2400" b="1" i="0" kern="1200" dirty="0">
                <a:effectLst/>
                <a:highlight>
                  <a:srgbClr val="FFFFFF"/>
                </a:highlight>
                <a:latin typeface="+mj-lt"/>
                <a:ea typeface="+mj-ea"/>
                <a:cs typeface="+mj-cs"/>
              </a:rPr>
              <a:t>Grid Search:</a:t>
            </a:r>
            <a:r>
              <a:rPr lang="en-US" sz="2400" b="0" i="0" kern="1200" dirty="0">
                <a:effectLst/>
                <a:highlight>
                  <a:srgbClr val="FFFFFF"/>
                </a:highlight>
                <a:latin typeface="+mj-lt"/>
                <a:ea typeface="+mj-ea"/>
                <a:cs typeface="+mj-cs"/>
              </a:rPr>
              <a:t> Automates the search for the best model parameters to improve accuracy.</a:t>
            </a:r>
            <a:br>
              <a:rPr lang="en-US" sz="2400" b="0" i="0" kern="1200" dirty="0">
                <a:effectLst/>
                <a:highlight>
                  <a:srgbClr val="FFFFFF"/>
                </a:highlight>
              </a:rPr>
            </a:br>
            <a:r>
              <a:rPr lang="en-US" sz="2400" b="1" i="0" kern="1200" dirty="0">
                <a:effectLst/>
                <a:highlight>
                  <a:srgbClr val="FFFFFF"/>
                </a:highlight>
                <a:latin typeface="+mj-lt"/>
                <a:ea typeface="+mj-ea"/>
                <a:cs typeface="+mj-cs"/>
              </a:rPr>
              <a:t>Model Evaluation:</a:t>
            </a:r>
            <a:br>
              <a:rPr lang="en-US" sz="2400" b="0" i="0" kern="1200" dirty="0">
                <a:effectLst/>
                <a:highlight>
                  <a:srgbClr val="FFFFFF"/>
                </a:highlight>
              </a:rPr>
            </a:br>
            <a:r>
              <a:rPr lang="en-US" sz="2400" b="1" i="0" kern="1200" dirty="0">
                <a:effectLst/>
                <a:highlight>
                  <a:srgbClr val="FFFFFF"/>
                </a:highlight>
                <a:latin typeface="+mj-lt"/>
                <a:ea typeface="+mj-ea"/>
                <a:cs typeface="+mj-cs"/>
              </a:rPr>
              <a:t>Confusion Matrix:</a:t>
            </a:r>
            <a:r>
              <a:rPr lang="en-US" sz="2400" b="0" i="0" kern="1200" dirty="0">
                <a:effectLst/>
                <a:highlight>
                  <a:srgbClr val="FFFFFF"/>
                </a:highlight>
                <a:latin typeface="+mj-lt"/>
                <a:ea typeface="+mj-ea"/>
                <a:cs typeface="+mj-cs"/>
              </a:rPr>
              <a:t> Illustrates the accuracy of model predictions against actual outcomes, detailing true positives, false positives, true negatives, and false negatives.</a:t>
            </a:r>
            <a:endParaRPr lang="en-US" sz="2400" kern="1200" dirty="0">
              <a:latin typeface="+mj-lt"/>
            </a:endParaRPr>
          </a:p>
        </p:txBody>
      </p:sp>
      <p:sp>
        <p:nvSpPr>
          <p:cNvPr id="3" name="Text Placeholder 2">
            <a:extLst>
              <a:ext uri="{FF2B5EF4-FFF2-40B4-BE49-F238E27FC236}">
                <a16:creationId xmlns:a16="http://schemas.microsoft.com/office/drawing/2014/main" id="{FE1D8620-7BB9-F2CE-4783-88CFEBEA82CF}"/>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sz="2200" b="1" i="0" kern="1200" dirty="0">
                <a:solidFill>
                  <a:schemeClr val="tx1"/>
                </a:solidFill>
                <a:effectLst/>
                <a:highlight>
                  <a:srgbClr val="FFFFFF"/>
                </a:highlight>
                <a:latin typeface="+mn-lt"/>
                <a:ea typeface="+mn-ea"/>
                <a:cs typeface="+mn-cs"/>
              </a:rPr>
              <a:t>Model Training, Optimization, and Evaluation- methodology </a:t>
            </a:r>
          </a:p>
          <a:p>
            <a:br>
              <a:rPr lang="en-US" sz="2200" kern="1200" dirty="0">
                <a:solidFill>
                  <a:schemeClr val="tx1"/>
                </a:solidFill>
                <a:latin typeface="+mn-lt"/>
                <a:ea typeface="+mn-ea"/>
                <a:cs typeface="+mn-cs"/>
              </a:rPr>
            </a:br>
            <a:endParaRPr lang="en-US" sz="2200"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588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209</TotalTime>
  <Words>1846</Words>
  <Application>Microsoft Office PowerPoint</Application>
  <PresentationFormat>Widescreen</PresentationFormat>
  <Paragraphs>63</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Aptos</vt:lpstr>
      <vt:lpstr>Aptos Display</vt:lpstr>
      <vt:lpstr>Arial</vt:lpstr>
      <vt:lpstr>Söhne</vt:lpstr>
      <vt:lpstr>Office Theme</vt:lpstr>
      <vt:lpstr>Data-Driven Innovations in Commercial Spaceflight: A Python Project</vt:lpstr>
      <vt:lpstr>Commercial space travel marks a new frontier, offering private-sector-led exploration beyond Earth, pioneered by innovative companies like SpaceX and Blue Origin  Virgin Galactic: Pioneering suborbital spaceflights for tourism. Rocket Lab: Specializes in launching small satellites to orbit. Blue Origin: Developing reusable rockets for suborbital and orbital flights. SpaceX: Leading with multiple space innovations, including missions to the ISS, the Starlink project, and commercial manned missions  Highlight on SpaceX: Noteworthy for their cost-effective, reusable Falcon 9 rockets. A standard launch costs approximately $62 million, significantly lower than industry standards of up to $165 million. </vt:lpstr>
      <vt:lpstr>  Introduction to Space Y: A burgeoning space company aiming to rival SpaceX. Role of Data Scientist: Objective: Analyze and optimize cost structures for each launch. Methods: Collect and analyze data on SpaceX’s operations; create dashboards to visualize cost metrics. Innovation: Develop a machine learning model to predict the reusability of the Falcon 9’s first stage based on publicly available data. Understanding Rocket Stages: An analogy: First Stage: Described as the "Power Booster," akin to the bottom, largest, and most powerful part of a pencil, responsible for the initial thrust. Second Stage: Called the "Precision Guide," similar to the middle part of the pencil, ensuring payload delivery into precise orbits. </vt:lpstr>
      <vt:lpstr>Introduction to SpaceX API: Accessing comprehensive data on SpaceX launches including rocket specifications and launch outcomes via the SpaceX REST API. API Details: Base URL: api.spacexdata.com/v4/ Key Endpoints: /capsules – Details about the capsules. /cores – Information on the rocket cores. /launches/past – Data on past launches, the primary focus for analysis. Data Retrieval Process: Utilizing Python's requests library to send GET requests to /launches/past to fetch historical launch data. Handle JSON formatted API responses for processing. Additional Techniques: Supplement API data with web scraping of Falcon 9 data from Wikipedia using Python's BeautifulSoup library. </vt:lpstr>
      <vt:lpstr>Processing JSON Data: Converting complex JSON data into a pandas DataFrame using json_normalize for easier analysis. Data Cleaning Steps: Impute NULL Values: Calculating and filling missing values in 'PayloadMass' with the mean. Remove Unused Columns: Example, 'LandingPad' if not applicable. Data Filtering: Exclude data related to non-Falcon 9 launches. Key Attributes for Analysis: Detailed list of attributes like Flight Number, Booster Version, Payload Mass, Outcome, etc., which are crucial for performance analysis. Outcome Classification: Converting landing outcomes into binary classification (0 for unsuccessful, 1 for successful) for simplified analysis. </vt:lpstr>
      <vt:lpstr>What is EDA? A critical, initial step in any data science workflow aimed at understanding the characteristics of data through statistical summaries and visual tools. Key Practices in EDA: Conducting initial data checks, examine basic statistics, and utilize visualizations to understand data structure and attributes. Assessing data’s predictive power for determining the success of Falcon 9 first stage landings using more detailed statistical tools. Key Attributes for Analysis: Success Rate Over Time: Tracking improvements in landing success rates, utilizing launch number as a key feature. Impact of Launch Sites on Success: Analysis of how different launch sites influence launch outcomes with statistical evidence. Data Preparation for Machine Learning: Selecting features based on correlation with success, apply transformations like one-hot encoding for categorical data. </vt:lpstr>
      <vt:lpstr>Overview of Interactive Visual Analytics: Using tools that allow users to interact with data visualizations dynamically, enhancing the depth of analysis and understanding. Tools and Techniques: Folium: Used for creating interactive maps to visualize geographic data related to launch sites. Plotly Dash: Framework for developing comprehensive web-based dashboards that incorporate interactive elements. Methodology: Part 1: Using Folium to map launch sites and analyze geographical advantages or patterns. Part 2: Building an interactive dashboard using Plotly Dash, incorporating elements like dropdown lists and range sliders for dynamic data exploration. </vt:lpstr>
      <vt:lpstr>Predictive Analysis Overview: Applying machine learning to predict future events based on historical data. Data Preprocessing: Purpose: Prepares data for model training. Activities: Standardize numeric data to a uniform scale. Address missing values. Encode categorical variables for numerical analysis. Data Splitting with Train_test_split: Training Data: Used to train the machine learning models. Testing Data: Used to test and validate model accuracy. </vt:lpstr>
      <vt:lpstr>Model Training Techniques: Logistic Regression: used for Predicting probabilities of binary outcomes. Support Vector Machines (SVM): Classifies by finding the best boundary between outcomes. Decision Trees and K-Nearest Neighbors (KNN): Decision-based and proximity-based approaches, respectively. Optimizing Model Performance: Grid Search: Automates the search for the best model parameters to improve accuracy. Model Evaluation: Confusion Matrix: Illustrates the accuracy of model predictions against actual outcomes, detailing true positives, false positives, true negatives, and false negatives.</vt:lpstr>
      <vt:lpstr>PowerPoint Presentation</vt:lpstr>
      <vt:lpstr>PowerPoint Presentation</vt:lpstr>
      <vt:lpstr>PowerPoint Presentation</vt:lpstr>
      <vt:lpstr>PowerPoint Presentation</vt:lpstr>
      <vt:lpstr>PowerPoint Presentation</vt:lpstr>
      <vt:lpstr>EDA WITH VISUALIZATION RESULTS </vt:lpstr>
      <vt:lpstr>PowerPoint Presentation</vt:lpstr>
      <vt:lpstr>PowerPoint Presentation</vt:lpstr>
      <vt:lpstr>PowerPoint Presentation</vt:lpstr>
      <vt:lpstr>PowerPoint Presentation</vt:lpstr>
      <vt:lpstr>PowerPoint Presentation</vt:lpstr>
      <vt:lpstr>PowerPoint Presentation</vt:lpstr>
      <vt:lpstr>INTERACTIVE MAPS WITH  FOLIUM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PLOTLY DASH-BOARD </vt:lpstr>
      <vt:lpstr>PowerPoint Presentation</vt:lpstr>
      <vt:lpstr>PowerPoint Presentation</vt:lpstr>
      <vt:lpstr>PowerPoint Presentation</vt:lpstr>
      <vt:lpstr>PowerPoint Presentation</vt:lpstr>
      <vt:lpstr>PowerPoint Presentation</vt:lpstr>
      <vt:lpstr>PREDICTIVE ANALYSIS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Variation: Different launch sites have varying success rates; some sites show a notably higher likelihood of successful landings. Payload Influence: Heavier payloads have been associated with successful outcomes, particularly at specific launch sites, suggesting a potential relationship between payload mass and successful landings. Technological Progress: There is a clear trend showing an overall improvement in launch success rates over the years, indicating advancements in technology and operational experience. Orbit Type Success Rates: Certain orbit types have a higher success rate; this may reflect the complexity of reaching different orbits, or it might indicate more focus and expertise on certain mission profiles. Flight Number Trends: As the flight number increases, which correlates with more experience and technological refinements, there appears to be a higher success rate in landings, highlighting the benefits of iterative learning and process improvements. </vt:lpstr>
      <vt:lpstr>Strategic Launch Site Locations: The launch sites are strategically placed near coastlines. This proximity to vast ocean areas is likely for safety, as it provides a clear flight path over unpopulated areas, minimizing risk in case of launch failures. Infrastructure Accessibility: The maps show that launch sites are carefully situated with convenient access to critical infrastructure. Roads and railways are within close proximity, facilitating the transport of rocket components and supporting logistics efficiently, which is essential for launch preparations and operations. </vt:lpstr>
      <vt:lpstr>Launch Outcomes by Site: There is a variation in success rates across different launch sites, with some sites demonstrating a higher proportion of successful launches than others, which may suggest site-specific operational efficiencies or challenges. Payload and Success Correlation: The scatter plots show no clear correlation between the payload mass and launch success, which suggests that SpaceX is capable of handling a wide range of payload masses with a consistent success rate, pointing towards the versatility and reliability of the launch vehicles. </vt:lpstr>
      <vt:lpstr>Model Accuracy: The accuracy scores from different models are consistently above 80%, indicating a strong predictive capability for the test data. This suggests that the features selected for the model have a significant influence on the prediction of rocket landing successes or failures. Consistency Across Models: Several models, including logistic regression, support vector machines, and k-nearest neighbors, yield similar accuracy scores, which suggests that the dataset is well-behaved, and the patterns are detectable by various algorithmic approaches. Confusion Matrix Interpretation: The confusion matrices indicate a higher number of true positives and true negatives, which shows that the models are generally successful at predicting both successful and unsuccessful landings. However, the presence of false positives and false negatives indicates there is still room for model improvement. Hyperparameter Optimization: The usage of GridSearchCV for hyperparameter tuning is effective in finding the optimal parameters for the models, which is evidenced by the improved accuracy scores upon tuning compared to default parameter settings. This demonstrates the importance of hyperparameter optimization in model performance.</vt:lpstr>
      <vt:lpstr>  Crafting a presentation with dynamic slide layouts and engaging backgrounds turns data into a visual narrative.  Simple, clear bullet points and well-organized content ensure the information is digestible, making complex topics accessible.   This creative approach not only captivates the audience but also enhances comprehension and retention of the material.</vt:lpstr>
      <vt:lpstr>1. innovative and interesting insight from visualization of data as a part of EDA is the improvement in launch success rates over time, which suggests a learning curve effect at play. As the number of flights increases, the success rate also goes up, indicating that experience and technological advancements lead to better mission outcomes. This underscores the iterative nature of engineering in space travel where each launch provides valuable data to refine and enhance future missions. 2. An innovative and interesting insight from the predictive analysis is the effectiveness of the hyperparameter tuning process in improving model performance. Despite the different algorithms used, the GridSearchCV technique consistently found the best parameters that enhanced the accuracy of each model. This highlights the potential for automated machine learning (AutoML) tools to significantly streamline and optimize the model-building process, leading to robust predictive performance with less manual intervention.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Innovations in Commercial Spaceflight: A Python Project</dc:title>
  <dc:creator>Santoshi Potharla</dc:creator>
  <cp:lastModifiedBy>Santoshi Potharla</cp:lastModifiedBy>
  <cp:revision>110</cp:revision>
  <dcterms:created xsi:type="dcterms:W3CDTF">2024-04-15T05:39:21Z</dcterms:created>
  <dcterms:modified xsi:type="dcterms:W3CDTF">2024-04-15T09:27:55Z</dcterms:modified>
</cp:coreProperties>
</file>